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58" r:id="rId4"/>
  </p:sldMasterIdLst>
  <p:notesMasterIdLst>
    <p:notesMasterId r:id="rId30"/>
  </p:notesMasterIdLst>
  <p:sldIdLst>
    <p:sldId id="256" r:id="rId5"/>
    <p:sldId id="257" r:id="rId6"/>
    <p:sldId id="261" r:id="rId7"/>
    <p:sldId id="258" r:id="rId8"/>
    <p:sldId id="259" r:id="rId9"/>
    <p:sldId id="260" r:id="rId10"/>
    <p:sldId id="262" r:id="rId11"/>
    <p:sldId id="263" r:id="rId12"/>
    <p:sldId id="264" r:id="rId13"/>
    <p:sldId id="267" r:id="rId14"/>
    <p:sldId id="265" r:id="rId15"/>
    <p:sldId id="266" r:id="rId16"/>
    <p:sldId id="268" r:id="rId17"/>
    <p:sldId id="270" r:id="rId18"/>
    <p:sldId id="271" r:id="rId19"/>
    <p:sldId id="272" r:id="rId20"/>
    <p:sldId id="273" r:id="rId21"/>
    <p:sldId id="274" r:id="rId22"/>
    <p:sldId id="275" r:id="rId23"/>
    <p:sldId id="276" r:id="rId24"/>
    <p:sldId id="277" r:id="rId25"/>
    <p:sldId id="278" r:id="rId26"/>
    <p:sldId id="279" r:id="rId27"/>
    <p:sldId id="317" r:id="rId28"/>
    <p:sldId id="318"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3DAFD5-60C9-4951-A138-74816B1E8DD2}" v="14" dt="2023-06-15T08:46:57.2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8731" autoAdjust="0"/>
  </p:normalViewPr>
  <p:slideViewPr>
    <p:cSldViewPr snapToGrid="0">
      <p:cViewPr varScale="1">
        <p:scale>
          <a:sx n="90" d="100"/>
          <a:sy n="90" d="100"/>
        </p:scale>
        <p:origin x="1332" y="78"/>
      </p:cViewPr>
      <p:guideLst/>
    </p:cSldViewPr>
  </p:slideViewPr>
  <p:outlineViewPr>
    <p:cViewPr>
      <p:scale>
        <a:sx n="33" d="100"/>
        <a:sy n="33" d="100"/>
      </p:scale>
      <p:origin x="0" y="-1830"/>
    </p:cViewPr>
  </p:outlineViewPr>
  <p:notesTextViewPr>
    <p:cViewPr>
      <p:scale>
        <a:sx n="1" d="1"/>
        <a:sy n="1" d="1"/>
      </p:scale>
      <p:origin x="0" y="0"/>
    </p:cViewPr>
  </p:notesTextViewPr>
  <p:notesViewPr>
    <p:cSldViewPr snapToGrid="0">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an Coles | TRICS" userId="e39e6a2d-cb02-47f7-a2e2-d83a41b76ae8" providerId="ADAL" clId="{A23DAFD5-60C9-4951-A138-74816B1E8DD2}"/>
    <pc:docChg chg="custSel addSld delSld modSld sldOrd">
      <pc:chgData name="Ian Coles | TRICS" userId="e39e6a2d-cb02-47f7-a2e2-d83a41b76ae8" providerId="ADAL" clId="{A23DAFD5-60C9-4951-A138-74816B1E8DD2}" dt="2023-06-15T08:47:13.891" v="30319" actId="1076"/>
      <pc:docMkLst>
        <pc:docMk/>
      </pc:docMkLst>
      <pc:sldChg chg="modSp mod modNotesTx">
        <pc:chgData name="Ian Coles | TRICS" userId="e39e6a2d-cb02-47f7-a2e2-d83a41b76ae8" providerId="ADAL" clId="{A23DAFD5-60C9-4951-A138-74816B1E8DD2}" dt="2023-06-09T13:34:28.347" v="7122" actId="20577"/>
        <pc:sldMkLst>
          <pc:docMk/>
          <pc:sldMk cId="1888121834" sldId="256"/>
        </pc:sldMkLst>
        <pc:spChg chg="mod">
          <ac:chgData name="Ian Coles | TRICS" userId="e39e6a2d-cb02-47f7-a2e2-d83a41b76ae8" providerId="ADAL" clId="{A23DAFD5-60C9-4951-A138-74816B1E8DD2}" dt="2023-06-08T13:34:58.078" v="61" actId="20577"/>
          <ac:spMkLst>
            <pc:docMk/>
            <pc:sldMk cId="1888121834" sldId="256"/>
            <ac:spMk id="2" creationId="{00000000-0000-0000-0000-000000000000}"/>
          </ac:spMkLst>
        </pc:spChg>
      </pc:sldChg>
      <pc:sldChg chg="modSp mod modNotesTx">
        <pc:chgData name="Ian Coles | TRICS" userId="e39e6a2d-cb02-47f7-a2e2-d83a41b76ae8" providerId="ADAL" clId="{A23DAFD5-60C9-4951-A138-74816B1E8DD2}" dt="2023-06-09T13:39:09.467" v="8301" actId="20577"/>
        <pc:sldMkLst>
          <pc:docMk/>
          <pc:sldMk cId="1718812715" sldId="257"/>
        </pc:sldMkLst>
        <pc:spChg chg="mod">
          <ac:chgData name="Ian Coles | TRICS" userId="e39e6a2d-cb02-47f7-a2e2-d83a41b76ae8" providerId="ADAL" clId="{A23DAFD5-60C9-4951-A138-74816B1E8DD2}" dt="2023-06-08T13:35:40.743" v="96" actId="20577"/>
          <ac:spMkLst>
            <pc:docMk/>
            <pc:sldMk cId="1718812715" sldId="257"/>
            <ac:spMk id="2" creationId="{00000000-0000-0000-0000-000000000000}"/>
          </ac:spMkLst>
        </pc:spChg>
        <pc:spChg chg="mod">
          <ac:chgData name="Ian Coles | TRICS" userId="e39e6a2d-cb02-47f7-a2e2-d83a41b76ae8" providerId="ADAL" clId="{A23DAFD5-60C9-4951-A138-74816B1E8DD2}" dt="2023-06-08T14:02:34.408" v="2823" actId="20577"/>
          <ac:spMkLst>
            <pc:docMk/>
            <pc:sldMk cId="1718812715" sldId="257"/>
            <ac:spMk id="3" creationId="{00000000-0000-0000-0000-000000000000}"/>
          </ac:spMkLst>
        </pc:spChg>
      </pc:sldChg>
      <pc:sldChg chg="addSp delSp modSp mod modNotesTx">
        <pc:chgData name="Ian Coles | TRICS" userId="e39e6a2d-cb02-47f7-a2e2-d83a41b76ae8" providerId="ADAL" clId="{A23DAFD5-60C9-4951-A138-74816B1E8DD2}" dt="2023-06-09T13:44:30.798" v="9761" actId="20577"/>
        <pc:sldMkLst>
          <pc:docMk/>
          <pc:sldMk cId="2090321119" sldId="258"/>
        </pc:sldMkLst>
        <pc:spChg chg="del mod">
          <ac:chgData name="Ian Coles | TRICS" userId="e39e6a2d-cb02-47f7-a2e2-d83a41b76ae8" providerId="ADAL" clId="{A23DAFD5-60C9-4951-A138-74816B1E8DD2}" dt="2023-06-08T13:40:54.386" v="226" actId="478"/>
          <ac:spMkLst>
            <pc:docMk/>
            <pc:sldMk cId="2090321119" sldId="258"/>
            <ac:spMk id="2" creationId="{3F7A13B6-1F4B-631B-7F8B-A92CB6C47048}"/>
          </ac:spMkLst>
        </pc:spChg>
        <pc:spChg chg="del mod">
          <ac:chgData name="Ian Coles | TRICS" userId="e39e6a2d-cb02-47f7-a2e2-d83a41b76ae8" providerId="ADAL" clId="{A23DAFD5-60C9-4951-A138-74816B1E8DD2}" dt="2023-06-08T13:40:57.998" v="228" actId="478"/>
          <ac:spMkLst>
            <pc:docMk/>
            <pc:sldMk cId="2090321119" sldId="258"/>
            <ac:spMk id="3" creationId="{C70ECCDD-D0A8-D659-0D86-C619A45E4B44}"/>
          </ac:spMkLst>
        </pc:spChg>
        <pc:picChg chg="add mod">
          <ac:chgData name="Ian Coles | TRICS" userId="e39e6a2d-cb02-47f7-a2e2-d83a41b76ae8" providerId="ADAL" clId="{A23DAFD5-60C9-4951-A138-74816B1E8DD2}" dt="2023-06-08T13:41:09.530" v="231" actId="14100"/>
          <ac:picMkLst>
            <pc:docMk/>
            <pc:sldMk cId="2090321119" sldId="258"/>
            <ac:picMk id="5" creationId="{F076CB6E-5486-04B7-BDF5-66E664E7DA79}"/>
          </ac:picMkLst>
        </pc:picChg>
      </pc:sldChg>
      <pc:sldChg chg="modSp add mod ord modNotesTx">
        <pc:chgData name="Ian Coles | TRICS" userId="e39e6a2d-cb02-47f7-a2e2-d83a41b76ae8" providerId="ADAL" clId="{A23DAFD5-60C9-4951-A138-74816B1E8DD2}" dt="2023-06-09T13:46:40.910" v="10025" actId="20577"/>
        <pc:sldMkLst>
          <pc:docMk/>
          <pc:sldMk cId="2064926241" sldId="259"/>
        </pc:sldMkLst>
        <pc:spChg chg="mod">
          <ac:chgData name="Ian Coles | TRICS" userId="e39e6a2d-cb02-47f7-a2e2-d83a41b76ae8" providerId="ADAL" clId="{A23DAFD5-60C9-4951-A138-74816B1E8DD2}" dt="2023-06-08T13:46:14.744" v="529" actId="20577"/>
          <ac:spMkLst>
            <pc:docMk/>
            <pc:sldMk cId="2064926241" sldId="259"/>
            <ac:spMk id="2" creationId="{00000000-0000-0000-0000-000000000000}"/>
          </ac:spMkLst>
        </pc:spChg>
        <pc:spChg chg="mod">
          <ac:chgData name="Ian Coles | TRICS" userId="e39e6a2d-cb02-47f7-a2e2-d83a41b76ae8" providerId="ADAL" clId="{A23DAFD5-60C9-4951-A138-74816B1E8DD2}" dt="2023-06-08T13:45:34.979" v="452" actId="27636"/>
          <ac:spMkLst>
            <pc:docMk/>
            <pc:sldMk cId="2064926241" sldId="259"/>
            <ac:spMk id="3" creationId="{00000000-0000-0000-0000-000000000000}"/>
          </ac:spMkLst>
        </pc:spChg>
      </pc:sldChg>
      <pc:sldChg chg="modSp add mod modNotesTx">
        <pc:chgData name="Ian Coles | TRICS" userId="e39e6a2d-cb02-47f7-a2e2-d83a41b76ae8" providerId="ADAL" clId="{A23DAFD5-60C9-4951-A138-74816B1E8DD2}" dt="2023-06-09T13:49:04.253" v="10525" actId="20577"/>
        <pc:sldMkLst>
          <pc:docMk/>
          <pc:sldMk cId="997231345" sldId="260"/>
        </pc:sldMkLst>
        <pc:spChg chg="mod">
          <ac:chgData name="Ian Coles | TRICS" userId="e39e6a2d-cb02-47f7-a2e2-d83a41b76ae8" providerId="ADAL" clId="{A23DAFD5-60C9-4951-A138-74816B1E8DD2}" dt="2023-06-08T13:46:46.666" v="589" actId="20577"/>
          <ac:spMkLst>
            <pc:docMk/>
            <pc:sldMk cId="997231345" sldId="260"/>
            <ac:spMk id="2" creationId="{00000000-0000-0000-0000-000000000000}"/>
          </ac:spMkLst>
        </pc:spChg>
        <pc:spChg chg="mod">
          <ac:chgData name="Ian Coles | TRICS" userId="e39e6a2d-cb02-47f7-a2e2-d83a41b76ae8" providerId="ADAL" clId="{A23DAFD5-60C9-4951-A138-74816B1E8DD2}" dt="2023-06-08T13:47:20.429" v="594" actId="207"/>
          <ac:spMkLst>
            <pc:docMk/>
            <pc:sldMk cId="997231345" sldId="260"/>
            <ac:spMk id="3" creationId="{00000000-0000-0000-0000-000000000000}"/>
          </ac:spMkLst>
        </pc:spChg>
      </pc:sldChg>
      <pc:sldChg chg="modSp add mod modNotesTx">
        <pc:chgData name="Ian Coles | TRICS" userId="e39e6a2d-cb02-47f7-a2e2-d83a41b76ae8" providerId="ADAL" clId="{A23DAFD5-60C9-4951-A138-74816B1E8DD2}" dt="2023-06-09T13:43:23.149" v="9448" actId="5793"/>
        <pc:sldMkLst>
          <pc:docMk/>
          <pc:sldMk cId="2276758191" sldId="261"/>
        </pc:sldMkLst>
        <pc:spChg chg="mod">
          <ac:chgData name="Ian Coles | TRICS" userId="e39e6a2d-cb02-47f7-a2e2-d83a41b76ae8" providerId="ADAL" clId="{A23DAFD5-60C9-4951-A138-74816B1E8DD2}" dt="2023-06-08T13:48:20.205" v="640" actId="20577"/>
          <ac:spMkLst>
            <pc:docMk/>
            <pc:sldMk cId="2276758191" sldId="261"/>
            <ac:spMk id="2" creationId="{00000000-0000-0000-0000-000000000000}"/>
          </ac:spMkLst>
        </pc:spChg>
        <pc:spChg chg="mod">
          <ac:chgData name="Ian Coles | TRICS" userId="e39e6a2d-cb02-47f7-a2e2-d83a41b76ae8" providerId="ADAL" clId="{A23DAFD5-60C9-4951-A138-74816B1E8DD2}" dt="2023-06-08T13:50:56.456" v="1286" actId="20577"/>
          <ac:spMkLst>
            <pc:docMk/>
            <pc:sldMk cId="2276758191" sldId="261"/>
            <ac:spMk id="3" creationId="{00000000-0000-0000-0000-000000000000}"/>
          </ac:spMkLst>
        </pc:spChg>
      </pc:sldChg>
      <pc:sldChg chg="modSp add mod ord modNotesTx">
        <pc:chgData name="Ian Coles | TRICS" userId="e39e6a2d-cb02-47f7-a2e2-d83a41b76ae8" providerId="ADAL" clId="{A23DAFD5-60C9-4951-A138-74816B1E8DD2}" dt="2023-06-09T14:03:00.899" v="11879" actId="20577"/>
        <pc:sldMkLst>
          <pc:docMk/>
          <pc:sldMk cId="2868976146" sldId="262"/>
        </pc:sldMkLst>
        <pc:spChg chg="mod">
          <ac:chgData name="Ian Coles | TRICS" userId="e39e6a2d-cb02-47f7-a2e2-d83a41b76ae8" providerId="ADAL" clId="{A23DAFD5-60C9-4951-A138-74816B1E8DD2}" dt="2023-06-08T13:52:17.623" v="1372" actId="20577"/>
          <ac:spMkLst>
            <pc:docMk/>
            <pc:sldMk cId="2868976146" sldId="262"/>
            <ac:spMk id="2" creationId="{00000000-0000-0000-0000-000000000000}"/>
          </ac:spMkLst>
        </pc:spChg>
        <pc:spChg chg="mod">
          <ac:chgData name="Ian Coles | TRICS" userId="e39e6a2d-cb02-47f7-a2e2-d83a41b76ae8" providerId="ADAL" clId="{A23DAFD5-60C9-4951-A138-74816B1E8DD2}" dt="2023-06-08T13:56:16.650" v="2068" actId="20577"/>
          <ac:spMkLst>
            <pc:docMk/>
            <pc:sldMk cId="2868976146" sldId="262"/>
            <ac:spMk id="3" creationId="{00000000-0000-0000-0000-000000000000}"/>
          </ac:spMkLst>
        </pc:spChg>
      </pc:sldChg>
      <pc:sldChg chg="modSp add mod modNotesTx">
        <pc:chgData name="Ian Coles | TRICS" userId="e39e6a2d-cb02-47f7-a2e2-d83a41b76ae8" providerId="ADAL" clId="{A23DAFD5-60C9-4951-A138-74816B1E8DD2}" dt="2023-06-09T14:08:49.108" v="13619" actId="20577"/>
        <pc:sldMkLst>
          <pc:docMk/>
          <pc:sldMk cId="1535880168" sldId="263"/>
        </pc:sldMkLst>
        <pc:spChg chg="mod">
          <ac:chgData name="Ian Coles | TRICS" userId="e39e6a2d-cb02-47f7-a2e2-d83a41b76ae8" providerId="ADAL" clId="{A23DAFD5-60C9-4951-A138-74816B1E8DD2}" dt="2023-06-08T13:59:31.576" v="2690" actId="20577"/>
          <ac:spMkLst>
            <pc:docMk/>
            <pc:sldMk cId="1535880168" sldId="263"/>
            <ac:spMk id="3" creationId="{00000000-0000-0000-0000-000000000000}"/>
          </ac:spMkLst>
        </pc:spChg>
      </pc:sldChg>
      <pc:sldChg chg="addSp delSp modSp add mod modNotesTx">
        <pc:chgData name="Ian Coles | TRICS" userId="e39e6a2d-cb02-47f7-a2e2-d83a41b76ae8" providerId="ADAL" clId="{A23DAFD5-60C9-4951-A138-74816B1E8DD2}" dt="2023-06-15T08:45:16.058" v="30309" actId="14100"/>
        <pc:sldMkLst>
          <pc:docMk/>
          <pc:sldMk cId="3481452151" sldId="264"/>
        </pc:sldMkLst>
        <pc:spChg chg="mod">
          <ac:chgData name="Ian Coles | TRICS" userId="e39e6a2d-cb02-47f7-a2e2-d83a41b76ae8" providerId="ADAL" clId="{A23DAFD5-60C9-4951-A138-74816B1E8DD2}" dt="2023-06-08T15:17:44.358" v="3045" actId="20577"/>
          <ac:spMkLst>
            <pc:docMk/>
            <pc:sldMk cId="3481452151" sldId="264"/>
            <ac:spMk id="2" creationId="{00000000-0000-0000-0000-000000000000}"/>
          </ac:spMkLst>
        </pc:spChg>
        <pc:spChg chg="mod">
          <ac:chgData name="Ian Coles | TRICS" userId="e39e6a2d-cb02-47f7-a2e2-d83a41b76ae8" providerId="ADAL" clId="{A23DAFD5-60C9-4951-A138-74816B1E8DD2}" dt="2023-06-15T08:44:48.379" v="30304" actId="20577"/>
          <ac:spMkLst>
            <pc:docMk/>
            <pc:sldMk cId="3481452151" sldId="264"/>
            <ac:spMk id="3" creationId="{00000000-0000-0000-0000-000000000000}"/>
          </ac:spMkLst>
        </pc:spChg>
        <pc:picChg chg="add del mod">
          <ac:chgData name="Ian Coles | TRICS" userId="e39e6a2d-cb02-47f7-a2e2-d83a41b76ae8" providerId="ADAL" clId="{A23DAFD5-60C9-4951-A138-74816B1E8DD2}" dt="2023-06-12T14:42:05.945" v="30301" actId="478"/>
          <ac:picMkLst>
            <pc:docMk/>
            <pc:sldMk cId="3481452151" sldId="264"/>
            <ac:picMk id="5" creationId="{0A2F5AF6-234B-65BA-D3DD-2AD8B4B8FFCE}"/>
          </ac:picMkLst>
        </pc:picChg>
        <pc:picChg chg="add del mod">
          <ac:chgData name="Ian Coles | TRICS" userId="e39e6a2d-cb02-47f7-a2e2-d83a41b76ae8" providerId="ADAL" clId="{A23DAFD5-60C9-4951-A138-74816B1E8DD2}" dt="2023-06-08T15:14:46.221" v="2853" actId="478"/>
          <ac:picMkLst>
            <pc:docMk/>
            <pc:sldMk cId="3481452151" sldId="264"/>
            <ac:picMk id="5" creationId="{0F078233-7AF3-612B-E63B-91BD97810414}"/>
          </ac:picMkLst>
        </pc:picChg>
        <pc:picChg chg="add mod">
          <ac:chgData name="Ian Coles | TRICS" userId="e39e6a2d-cb02-47f7-a2e2-d83a41b76ae8" providerId="ADAL" clId="{A23DAFD5-60C9-4951-A138-74816B1E8DD2}" dt="2023-06-15T08:45:16.058" v="30309" actId="14100"/>
          <ac:picMkLst>
            <pc:docMk/>
            <pc:sldMk cId="3481452151" sldId="264"/>
            <ac:picMk id="5" creationId="{4871E193-44E2-D158-691B-CBABEDA74735}"/>
          </ac:picMkLst>
        </pc:picChg>
        <pc:picChg chg="add del mod">
          <ac:chgData name="Ian Coles | TRICS" userId="e39e6a2d-cb02-47f7-a2e2-d83a41b76ae8" providerId="ADAL" clId="{A23DAFD5-60C9-4951-A138-74816B1E8DD2}" dt="2023-06-08T15:16:03.002" v="2860" actId="478"/>
          <ac:picMkLst>
            <pc:docMk/>
            <pc:sldMk cId="3481452151" sldId="264"/>
            <ac:picMk id="6" creationId="{0E1F8E9A-8CFA-7830-E6EB-0F7C3A52F0C8}"/>
          </ac:picMkLst>
        </pc:picChg>
        <pc:picChg chg="add del mod">
          <ac:chgData name="Ian Coles | TRICS" userId="e39e6a2d-cb02-47f7-a2e2-d83a41b76ae8" providerId="ADAL" clId="{A23DAFD5-60C9-4951-A138-74816B1E8DD2}" dt="2023-06-15T08:45:04.348" v="30305" actId="478"/>
          <ac:picMkLst>
            <pc:docMk/>
            <pc:sldMk cId="3481452151" sldId="264"/>
            <ac:picMk id="6" creationId="{43AF002C-43EA-A5FB-6848-EE1F2FDBA06D}"/>
          </ac:picMkLst>
        </pc:picChg>
        <pc:picChg chg="add del mod">
          <ac:chgData name="Ian Coles | TRICS" userId="e39e6a2d-cb02-47f7-a2e2-d83a41b76ae8" providerId="ADAL" clId="{A23DAFD5-60C9-4951-A138-74816B1E8DD2}" dt="2023-06-09T07:41:59.451" v="3055" actId="478"/>
          <ac:picMkLst>
            <pc:docMk/>
            <pc:sldMk cId="3481452151" sldId="264"/>
            <ac:picMk id="7" creationId="{CF1462AC-1C38-8D66-BF4A-322C0ADECA7E}"/>
          </ac:picMkLst>
        </pc:picChg>
      </pc:sldChg>
      <pc:sldChg chg="addSp modSp add mod ord modNotesTx">
        <pc:chgData name="Ian Coles | TRICS" userId="e39e6a2d-cb02-47f7-a2e2-d83a41b76ae8" providerId="ADAL" clId="{A23DAFD5-60C9-4951-A138-74816B1E8DD2}" dt="2023-06-09T14:26:13.101" v="17571" actId="20577"/>
        <pc:sldMkLst>
          <pc:docMk/>
          <pc:sldMk cId="3514375528" sldId="265"/>
        </pc:sldMkLst>
        <pc:spChg chg="mod">
          <ac:chgData name="Ian Coles | TRICS" userId="e39e6a2d-cb02-47f7-a2e2-d83a41b76ae8" providerId="ADAL" clId="{A23DAFD5-60C9-4951-A138-74816B1E8DD2}" dt="2023-06-09T11:09:35.863" v="4288" actId="20577"/>
          <ac:spMkLst>
            <pc:docMk/>
            <pc:sldMk cId="3514375528" sldId="265"/>
            <ac:spMk id="2" creationId="{00000000-0000-0000-0000-000000000000}"/>
          </ac:spMkLst>
        </pc:spChg>
        <pc:spChg chg="mod">
          <ac:chgData name="Ian Coles | TRICS" userId="e39e6a2d-cb02-47f7-a2e2-d83a41b76ae8" providerId="ADAL" clId="{A23DAFD5-60C9-4951-A138-74816B1E8DD2}" dt="2023-06-09T10:35:29.717" v="3520" actId="20577"/>
          <ac:spMkLst>
            <pc:docMk/>
            <pc:sldMk cId="3514375528" sldId="265"/>
            <ac:spMk id="3" creationId="{00000000-0000-0000-0000-000000000000}"/>
          </ac:spMkLst>
        </pc:spChg>
        <pc:picChg chg="add mod">
          <ac:chgData name="Ian Coles | TRICS" userId="e39e6a2d-cb02-47f7-a2e2-d83a41b76ae8" providerId="ADAL" clId="{A23DAFD5-60C9-4951-A138-74816B1E8DD2}" dt="2023-06-09T10:34:43.205" v="3410" actId="1076"/>
          <ac:picMkLst>
            <pc:docMk/>
            <pc:sldMk cId="3514375528" sldId="265"/>
            <ac:picMk id="6" creationId="{140F4983-362D-8C2B-F97B-12A89825DEAA}"/>
          </ac:picMkLst>
        </pc:picChg>
      </pc:sldChg>
      <pc:sldChg chg="addSp delSp modSp add mod modNotesTx">
        <pc:chgData name="Ian Coles | TRICS" userId="e39e6a2d-cb02-47f7-a2e2-d83a41b76ae8" providerId="ADAL" clId="{A23DAFD5-60C9-4951-A138-74816B1E8DD2}" dt="2023-06-09T14:28:08.622" v="17939" actId="20577"/>
        <pc:sldMkLst>
          <pc:docMk/>
          <pc:sldMk cId="753422419" sldId="266"/>
        </pc:sldMkLst>
        <pc:spChg chg="mod">
          <ac:chgData name="Ian Coles | TRICS" userId="e39e6a2d-cb02-47f7-a2e2-d83a41b76ae8" providerId="ADAL" clId="{A23DAFD5-60C9-4951-A138-74816B1E8DD2}" dt="2023-06-09T11:10:01.909" v="4321" actId="20577"/>
          <ac:spMkLst>
            <pc:docMk/>
            <pc:sldMk cId="753422419" sldId="266"/>
            <ac:spMk id="2" creationId="{00000000-0000-0000-0000-000000000000}"/>
          </ac:spMkLst>
        </pc:spChg>
        <pc:spChg chg="mod">
          <ac:chgData name="Ian Coles | TRICS" userId="e39e6a2d-cb02-47f7-a2e2-d83a41b76ae8" providerId="ADAL" clId="{A23DAFD5-60C9-4951-A138-74816B1E8DD2}" dt="2023-06-09T10:41:41.543" v="4165" actId="20577"/>
          <ac:spMkLst>
            <pc:docMk/>
            <pc:sldMk cId="753422419" sldId="266"/>
            <ac:spMk id="3" creationId="{00000000-0000-0000-0000-000000000000}"/>
          </ac:spMkLst>
        </pc:spChg>
        <pc:picChg chg="del">
          <ac:chgData name="Ian Coles | TRICS" userId="e39e6a2d-cb02-47f7-a2e2-d83a41b76ae8" providerId="ADAL" clId="{A23DAFD5-60C9-4951-A138-74816B1E8DD2}" dt="2023-06-09T10:35:53.383" v="3522" actId="478"/>
          <ac:picMkLst>
            <pc:docMk/>
            <pc:sldMk cId="753422419" sldId="266"/>
            <ac:picMk id="6" creationId="{140F4983-362D-8C2B-F97B-12A89825DEAA}"/>
          </ac:picMkLst>
        </pc:picChg>
        <pc:picChg chg="add mod">
          <ac:chgData name="Ian Coles | TRICS" userId="e39e6a2d-cb02-47f7-a2e2-d83a41b76ae8" providerId="ADAL" clId="{A23DAFD5-60C9-4951-A138-74816B1E8DD2}" dt="2023-06-09T10:37:21.565" v="3528" actId="1076"/>
          <ac:picMkLst>
            <pc:docMk/>
            <pc:sldMk cId="753422419" sldId="266"/>
            <ac:picMk id="7" creationId="{3C85F70B-1ACB-527A-2F3E-6860CEE5D93E}"/>
          </ac:picMkLst>
        </pc:picChg>
      </pc:sldChg>
      <pc:sldChg chg="addSp delSp modSp add mod ord modNotesTx">
        <pc:chgData name="Ian Coles | TRICS" userId="e39e6a2d-cb02-47f7-a2e2-d83a41b76ae8" providerId="ADAL" clId="{A23DAFD5-60C9-4951-A138-74816B1E8DD2}" dt="2023-06-15T08:47:13.891" v="30319" actId="1076"/>
        <pc:sldMkLst>
          <pc:docMk/>
          <pc:sldMk cId="335231283" sldId="267"/>
        </pc:sldMkLst>
        <pc:spChg chg="mod">
          <ac:chgData name="Ian Coles | TRICS" userId="e39e6a2d-cb02-47f7-a2e2-d83a41b76ae8" providerId="ADAL" clId="{A23DAFD5-60C9-4951-A138-74816B1E8DD2}" dt="2023-06-09T11:09:07.271" v="4267" actId="20577"/>
          <ac:spMkLst>
            <pc:docMk/>
            <pc:sldMk cId="335231283" sldId="267"/>
            <ac:spMk id="2" creationId="{00000000-0000-0000-0000-000000000000}"/>
          </ac:spMkLst>
        </pc:spChg>
        <pc:spChg chg="del mod">
          <ac:chgData name="Ian Coles | TRICS" userId="e39e6a2d-cb02-47f7-a2e2-d83a41b76ae8" providerId="ADAL" clId="{A23DAFD5-60C9-4951-A138-74816B1E8DD2}" dt="2023-06-09T11:02:32.593" v="4234" actId="478"/>
          <ac:spMkLst>
            <pc:docMk/>
            <pc:sldMk cId="335231283" sldId="267"/>
            <ac:spMk id="3" creationId="{00000000-0000-0000-0000-000000000000}"/>
          </ac:spMkLst>
        </pc:spChg>
        <pc:spChg chg="add del mod">
          <ac:chgData name="Ian Coles | TRICS" userId="e39e6a2d-cb02-47f7-a2e2-d83a41b76ae8" providerId="ADAL" clId="{A23DAFD5-60C9-4951-A138-74816B1E8DD2}" dt="2023-06-09T11:02:36.483" v="4236" actId="478"/>
          <ac:spMkLst>
            <pc:docMk/>
            <pc:sldMk cId="335231283" sldId="267"/>
            <ac:spMk id="6" creationId="{65680775-5DB3-F690-0C90-4880106BB054}"/>
          </ac:spMkLst>
        </pc:spChg>
        <pc:picChg chg="add del mod">
          <ac:chgData name="Ian Coles | TRICS" userId="e39e6a2d-cb02-47f7-a2e2-d83a41b76ae8" providerId="ADAL" clId="{A23DAFD5-60C9-4951-A138-74816B1E8DD2}" dt="2023-06-15T08:46:06.811" v="30310" actId="478"/>
          <ac:picMkLst>
            <pc:docMk/>
            <pc:sldMk cId="335231283" sldId="267"/>
            <ac:picMk id="3" creationId="{288707DE-E63D-FC08-C6C5-E226F3B63292}"/>
          </ac:picMkLst>
        </pc:picChg>
        <pc:picChg chg="add mod">
          <ac:chgData name="Ian Coles | TRICS" userId="e39e6a2d-cb02-47f7-a2e2-d83a41b76ae8" providerId="ADAL" clId="{A23DAFD5-60C9-4951-A138-74816B1E8DD2}" dt="2023-06-15T08:46:20.586" v="30314" actId="1076"/>
          <ac:picMkLst>
            <pc:docMk/>
            <pc:sldMk cId="335231283" sldId="267"/>
            <ac:picMk id="5" creationId="{C1EA7FBB-CC60-345E-A75F-C63920B2A39A}"/>
          </ac:picMkLst>
        </pc:picChg>
        <pc:picChg chg="add mod">
          <ac:chgData name="Ian Coles | TRICS" userId="e39e6a2d-cb02-47f7-a2e2-d83a41b76ae8" providerId="ADAL" clId="{A23DAFD5-60C9-4951-A138-74816B1E8DD2}" dt="2023-06-15T08:47:13.891" v="30319" actId="1076"/>
          <ac:picMkLst>
            <pc:docMk/>
            <pc:sldMk cId="335231283" sldId="267"/>
            <ac:picMk id="6" creationId="{ED9786A9-5599-CBC1-328C-924AC2C514DF}"/>
          </ac:picMkLst>
        </pc:picChg>
        <pc:picChg chg="add del">
          <ac:chgData name="Ian Coles | TRICS" userId="e39e6a2d-cb02-47f7-a2e2-d83a41b76ae8" providerId="ADAL" clId="{A23DAFD5-60C9-4951-A138-74816B1E8DD2}" dt="2023-06-12T14:40:29.630" v="30288" actId="478"/>
          <ac:picMkLst>
            <pc:docMk/>
            <pc:sldMk cId="335231283" sldId="267"/>
            <ac:picMk id="6" creationId="{F1C83618-9B13-EBB7-25E7-25A156EC2BBE}"/>
          </ac:picMkLst>
        </pc:picChg>
        <pc:picChg chg="add del mod">
          <ac:chgData name="Ian Coles | TRICS" userId="e39e6a2d-cb02-47f7-a2e2-d83a41b76ae8" providerId="ADAL" clId="{A23DAFD5-60C9-4951-A138-74816B1E8DD2}" dt="2023-06-09T11:03:21.076" v="4243" actId="478"/>
          <ac:picMkLst>
            <pc:docMk/>
            <pc:sldMk cId="335231283" sldId="267"/>
            <ac:picMk id="7" creationId="{452474A7-EF08-747F-483A-C991BD35B49E}"/>
          </ac:picMkLst>
        </pc:picChg>
        <pc:picChg chg="add del mod">
          <ac:chgData name="Ian Coles | TRICS" userId="e39e6a2d-cb02-47f7-a2e2-d83a41b76ae8" providerId="ADAL" clId="{A23DAFD5-60C9-4951-A138-74816B1E8DD2}" dt="2023-06-15T08:46:55.061" v="30315" actId="478"/>
          <ac:picMkLst>
            <pc:docMk/>
            <pc:sldMk cId="335231283" sldId="267"/>
            <ac:picMk id="7" creationId="{68193CC7-D55E-7DEC-1448-CE2976159EAC}"/>
          </ac:picMkLst>
        </pc:picChg>
        <pc:picChg chg="add del mod">
          <ac:chgData name="Ian Coles | TRICS" userId="e39e6a2d-cb02-47f7-a2e2-d83a41b76ae8" providerId="ADAL" clId="{A23DAFD5-60C9-4951-A138-74816B1E8DD2}" dt="2023-06-12T14:39:37.714" v="30281" actId="478"/>
          <ac:picMkLst>
            <pc:docMk/>
            <pc:sldMk cId="335231283" sldId="267"/>
            <ac:picMk id="8" creationId="{2D1839DF-7E2D-E2EA-7F74-02B49C2F154F}"/>
          </ac:picMkLst>
        </pc:picChg>
        <pc:picChg chg="add del mod">
          <ac:chgData name="Ian Coles | TRICS" userId="e39e6a2d-cb02-47f7-a2e2-d83a41b76ae8" providerId="ADAL" clId="{A23DAFD5-60C9-4951-A138-74816B1E8DD2}" dt="2023-06-09T11:08:00.423" v="4251" actId="478"/>
          <ac:picMkLst>
            <pc:docMk/>
            <pc:sldMk cId="335231283" sldId="267"/>
            <ac:picMk id="10" creationId="{24908654-75D3-4D0C-8DC9-55AC44A41B04}"/>
          </ac:picMkLst>
        </pc:picChg>
        <pc:picChg chg="add del mod">
          <ac:chgData name="Ian Coles | TRICS" userId="e39e6a2d-cb02-47f7-a2e2-d83a41b76ae8" providerId="ADAL" clId="{A23DAFD5-60C9-4951-A138-74816B1E8DD2}" dt="2023-06-12T14:40:45.632" v="30291" actId="478"/>
          <ac:picMkLst>
            <pc:docMk/>
            <pc:sldMk cId="335231283" sldId="267"/>
            <ac:picMk id="11" creationId="{90DCCC32-A5B0-B60D-DF94-D8C4345421DD}"/>
          </ac:picMkLst>
        </pc:picChg>
      </pc:sldChg>
      <pc:sldChg chg="modSp add mod ord modNotesTx">
        <pc:chgData name="Ian Coles | TRICS" userId="e39e6a2d-cb02-47f7-a2e2-d83a41b76ae8" providerId="ADAL" clId="{A23DAFD5-60C9-4951-A138-74816B1E8DD2}" dt="2023-06-09T14:43:26.667" v="19848" actId="20577"/>
        <pc:sldMkLst>
          <pc:docMk/>
          <pc:sldMk cId="1567616900" sldId="268"/>
        </pc:sldMkLst>
        <pc:spChg chg="mod">
          <ac:chgData name="Ian Coles | TRICS" userId="e39e6a2d-cb02-47f7-a2e2-d83a41b76ae8" providerId="ADAL" clId="{A23DAFD5-60C9-4951-A138-74816B1E8DD2}" dt="2023-06-09T11:19:16.773" v="4368" actId="20577"/>
          <ac:spMkLst>
            <pc:docMk/>
            <pc:sldMk cId="1567616900" sldId="268"/>
            <ac:spMk id="2" creationId="{00000000-0000-0000-0000-000000000000}"/>
          </ac:spMkLst>
        </pc:spChg>
        <pc:spChg chg="mod">
          <ac:chgData name="Ian Coles | TRICS" userId="e39e6a2d-cb02-47f7-a2e2-d83a41b76ae8" providerId="ADAL" clId="{A23DAFD5-60C9-4951-A138-74816B1E8DD2}" dt="2023-06-09T12:50:14.250" v="5109" actId="20577"/>
          <ac:spMkLst>
            <pc:docMk/>
            <pc:sldMk cId="1567616900" sldId="268"/>
            <ac:spMk id="3" creationId="{00000000-0000-0000-0000-000000000000}"/>
          </ac:spMkLst>
        </pc:spChg>
      </pc:sldChg>
      <pc:sldChg chg="add del">
        <pc:chgData name="Ian Coles | TRICS" userId="e39e6a2d-cb02-47f7-a2e2-d83a41b76ae8" providerId="ADAL" clId="{A23DAFD5-60C9-4951-A138-74816B1E8DD2}" dt="2023-06-09T12:57:33.519" v="5118" actId="2696"/>
        <pc:sldMkLst>
          <pc:docMk/>
          <pc:sldMk cId="2035095487" sldId="269"/>
        </pc:sldMkLst>
      </pc:sldChg>
      <pc:sldChg chg="addSp delSp modSp add mod modNotesTx">
        <pc:chgData name="Ian Coles | TRICS" userId="e39e6a2d-cb02-47f7-a2e2-d83a41b76ae8" providerId="ADAL" clId="{A23DAFD5-60C9-4951-A138-74816B1E8DD2}" dt="2023-06-09T14:48:23.433" v="20825" actId="20577"/>
        <pc:sldMkLst>
          <pc:docMk/>
          <pc:sldMk cId="3255970020" sldId="270"/>
        </pc:sldMkLst>
        <pc:spChg chg="mod">
          <ac:chgData name="Ian Coles | TRICS" userId="e39e6a2d-cb02-47f7-a2e2-d83a41b76ae8" providerId="ADAL" clId="{A23DAFD5-60C9-4951-A138-74816B1E8DD2}" dt="2023-06-09T11:20:08.676" v="4494" actId="20577"/>
          <ac:spMkLst>
            <pc:docMk/>
            <pc:sldMk cId="3255970020" sldId="270"/>
            <ac:spMk id="2" creationId="{00000000-0000-0000-0000-000000000000}"/>
          </ac:spMkLst>
        </pc:spChg>
        <pc:spChg chg="del mod">
          <ac:chgData name="Ian Coles | TRICS" userId="e39e6a2d-cb02-47f7-a2e2-d83a41b76ae8" providerId="ADAL" clId="{A23DAFD5-60C9-4951-A138-74816B1E8DD2}" dt="2023-06-09T12:56:37.926" v="5111" actId="478"/>
          <ac:spMkLst>
            <pc:docMk/>
            <pc:sldMk cId="3255970020" sldId="270"/>
            <ac:spMk id="3" creationId="{00000000-0000-0000-0000-000000000000}"/>
          </ac:spMkLst>
        </pc:spChg>
        <pc:spChg chg="add del mod">
          <ac:chgData name="Ian Coles | TRICS" userId="e39e6a2d-cb02-47f7-a2e2-d83a41b76ae8" providerId="ADAL" clId="{A23DAFD5-60C9-4951-A138-74816B1E8DD2}" dt="2023-06-09T12:56:41.344" v="5113" actId="478"/>
          <ac:spMkLst>
            <pc:docMk/>
            <pc:sldMk cId="3255970020" sldId="270"/>
            <ac:spMk id="6" creationId="{48FC8B2B-4D4A-0DC5-E6C6-BFD3B768C51E}"/>
          </ac:spMkLst>
        </pc:spChg>
        <pc:picChg chg="add mod">
          <ac:chgData name="Ian Coles | TRICS" userId="e39e6a2d-cb02-47f7-a2e2-d83a41b76ae8" providerId="ADAL" clId="{A23DAFD5-60C9-4951-A138-74816B1E8DD2}" dt="2023-06-09T12:57:06.389" v="5117" actId="14100"/>
          <ac:picMkLst>
            <pc:docMk/>
            <pc:sldMk cId="3255970020" sldId="270"/>
            <ac:picMk id="8" creationId="{5B8DC9A2-FCEB-C9A0-7237-8527645B52F2}"/>
          </ac:picMkLst>
        </pc:picChg>
      </pc:sldChg>
      <pc:sldChg chg="addSp delSp modSp add mod modNotesTx">
        <pc:chgData name="Ian Coles | TRICS" userId="e39e6a2d-cb02-47f7-a2e2-d83a41b76ae8" providerId="ADAL" clId="{A23DAFD5-60C9-4951-A138-74816B1E8DD2}" dt="2023-06-09T14:50:57.529" v="21469" actId="20577"/>
        <pc:sldMkLst>
          <pc:docMk/>
          <pc:sldMk cId="652479306" sldId="271"/>
        </pc:sldMkLst>
        <pc:picChg chg="add del mod">
          <ac:chgData name="Ian Coles | TRICS" userId="e39e6a2d-cb02-47f7-a2e2-d83a41b76ae8" providerId="ADAL" clId="{A23DAFD5-60C9-4951-A138-74816B1E8DD2}" dt="2023-06-09T12:58:42.013" v="5124" actId="478"/>
          <ac:picMkLst>
            <pc:docMk/>
            <pc:sldMk cId="652479306" sldId="271"/>
            <ac:picMk id="5" creationId="{ABA26C46-CB61-761B-4A46-047E0E45B599}"/>
          </ac:picMkLst>
        </pc:picChg>
        <pc:picChg chg="add mod">
          <ac:chgData name="Ian Coles | TRICS" userId="e39e6a2d-cb02-47f7-a2e2-d83a41b76ae8" providerId="ADAL" clId="{A23DAFD5-60C9-4951-A138-74816B1E8DD2}" dt="2023-06-09T12:59:13.700" v="5127" actId="14100"/>
          <ac:picMkLst>
            <pc:docMk/>
            <pc:sldMk cId="652479306" sldId="271"/>
            <ac:picMk id="7" creationId="{0F163523-3EF6-9A34-21E8-4319A949A204}"/>
          </ac:picMkLst>
        </pc:picChg>
        <pc:picChg chg="del">
          <ac:chgData name="Ian Coles | TRICS" userId="e39e6a2d-cb02-47f7-a2e2-d83a41b76ae8" providerId="ADAL" clId="{A23DAFD5-60C9-4951-A138-74816B1E8DD2}" dt="2023-06-09T12:57:44.930" v="5120" actId="478"/>
          <ac:picMkLst>
            <pc:docMk/>
            <pc:sldMk cId="652479306" sldId="271"/>
            <ac:picMk id="8" creationId="{5B8DC9A2-FCEB-C9A0-7237-8527645B52F2}"/>
          </ac:picMkLst>
        </pc:picChg>
      </pc:sldChg>
      <pc:sldChg chg="addSp delSp modSp add mod modNotesTx">
        <pc:chgData name="Ian Coles | TRICS" userId="e39e6a2d-cb02-47f7-a2e2-d83a41b76ae8" providerId="ADAL" clId="{A23DAFD5-60C9-4951-A138-74816B1E8DD2}" dt="2023-06-09T14:54:00.619" v="22299" actId="20577"/>
        <pc:sldMkLst>
          <pc:docMk/>
          <pc:sldMk cId="843038455" sldId="272"/>
        </pc:sldMkLst>
        <pc:picChg chg="add mod">
          <ac:chgData name="Ian Coles | TRICS" userId="e39e6a2d-cb02-47f7-a2e2-d83a41b76ae8" providerId="ADAL" clId="{A23DAFD5-60C9-4951-A138-74816B1E8DD2}" dt="2023-06-09T13:00:23.157" v="5132" actId="14100"/>
          <ac:picMkLst>
            <pc:docMk/>
            <pc:sldMk cId="843038455" sldId="272"/>
            <ac:picMk id="5" creationId="{6C1DB0AA-2EF2-5173-F3B2-4413A7DF4637}"/>
          </ac:picMkLst>
        </pc:picChg>
        <pc:picChg chg="del">
          <ac:chgData name="Ian Coles | TRICS" userId="e39e6a2d-cb02-47f7-a2e2-d83a41b76ae8" providerId="ADAL" clId="{A23DAFD5-60C9-4951-A138-74816B1E8DD2}" dt="2023-06-09T12:59:25.440" v="5129" actId="478"/>
          <ac:picMkLst>
            <pc:docMk/>
            <pc:sldMk cId="843038455" sldId="272"/>
            <ac:picMk id="7" creationId="{0F163523-3EF6-9A34-21E8-4319A949A204}"/>
          </ac:picMkLst>
        </pc:picChg>
      </pc:sldChg>
      <pc:sldChg chg="addSp delSp modSp add mod modNotesTx">
        <pc:chgData name="Ian Coles | TRICS" userId="e39e6a2d-cb02-47f7-a2e2-d83a41b76ae8" providerId="ADAL" clId="{A23DAFD5-60C9-4951-A138-74816B1E8DD2}" dt="2023-06-09T15:17:32.324" v="23619" actId="20577"/>
        <pc:sldMkLst>
          <pc:docMk/>
          <pc:sldMk cId="1449468981" sldId="273"/>
        </pc:sldMkLst>
        <pc:picChg chg="del">
          <ac:chgData name="Ian Coles | TRICS" userId="e39e6a2d-cb02-47f7-a2e2-d83a41b76ae8" providerId="ADAL" clId="{A23DAFD5-60C9-4951-A138-74816B1E8DD2}" dt="2023-06-09T13:00:39.921" v="5134" actId="478"/>
          <ac:picMkLst>
            <pc:docMk/>
            <pc:sldMk cId="1449468981" sldId="273"/>
            <ac:picMk id="5" creationId="{6C1DB0AA-2EF2-5173-F3B2-4413A7DF4637}"/>
          </ac:picMkLst>
        </pc:picChg>
        <pc:picChg chg="add mod">
          <ac:chgData name="Ian Coles | TRICS" userId="e39e6a2d-cb02-47f7-a2e2-d83a41b76ae8" providerId="ADAL" clId="{A23DAFD5-60C9-4951-A138-74816B1E8DD2}" dt="2023-06-09T13:01:28.484" v="5137" actId="14100"/>
          <ac:picMkLst>
            <pc:docMk/>
            <pc:sldMk cId="1449468981" sldId="273"/>
            <ac:picMk id="6" creationId="{B06689A8-42EF-C21F-605F-EBDA73F6C8A2}"/>
          </ac:picMkLst>
        </pc:picChg>
      </pc:sldChg>
      <pc:sldChg chg="addSp delSp modSp add mod modNotesTx">
        <pc:chgData name="Ian Coles | TRICS" userId="e39e6a2d-cb02-47f7-a2e2-d83a41b76ae8" providerId="ADAL" clId="{A23DAFD5-60C9-4951-A138-74816B1E8DD2}" dt="2023-06-09T15:19:48.984" v="24248" actId="20577"/>
        <pc:sldMkLst>
          <pc:docMk/>
          <pc:sldMk cId="2158511979" sldId="274"/>
        </pc:sldMkLst>
        <pc:picChg chg="add mod">
          <ac:chgData name="Ian Coles | TRICS" userId="e39e6a2d-cb02-47f7-a2e2-d83a41b76ae8" providerId="ADAL" clId="{A23DAFD5-60C9-4951-A138-74816B1E8DD2}" dt="2023-06-09T13:02:11.253" v="5142" actId="14100"/>
          <ac:picMkLst>
            <pc:docMk/>
            <pc:sldMk cId="2158511979" sldId="274"/>
            <ac:picMk id="5" creationId="{824A43C5-8C61-2F1E-9764-3AF0B279BC93}"/>
          </ac:picMkLst>
        </pc:picChg>
        <pc:picChg chg="del">
          <ac:chgData name="Ian Coles | TRICS" userId="e39e6a2d-cb02-47f7-a2e2-d83a41b76ae8" providerId="ADAL" clId="{A23DAFD5-60C9-4951-A138-74816B1E8DD2}" dt="2023-06-09T13:01:34.832" v="5139" actId="478"/>
          <ac:picMkLst>
            <pc:docMk/>
            <pc:sldMk cId="2158511979" sldId="274"/>
            <ac:picMk id="6" creationId="{B06689A8-42EF-C21F-605F-EBDA73F6C8A2}"/>
          </ac:picMkLst>
        </pc:picChg>
      </pc:sldChg>
      <pc:sldChg chg="addSp delSp modSp add mod modNotesTx">
        <pc:chgData name="Ian Coles | TRICS" userId="e39e6a2d-cb02-47f7-a2e2-d83a41b76ae8" providerId="ADAL" clId="{A23DAFD5-60C9-4951-A138-74816B1E8DD2}" dt="2023-06-09T15:21:31.939" v="24547" actId="20577"/>
        <pc:sldMkLst>
          <pc:docMk/>
          <pc:sldMk cId="1978626190" sldId="275"/>
        </pc:sldMkLst>
        <pc:picChg chg="del">
          <ac:chgData name="Ian Coles | TRICS" userId="e39e6a2d-cb02-47f7-a2e2-d83a41b76ae8" providerId="ADAL" clId="{A23DAFD5-60C9-4951-A138-74816B1E8DD2}" dt="2023-06-09T13:02:18.260" v="5144" actId="478"/>
          <ac:picMkLst>
            <pc:docMk/>
            <pc:sldMk cId="1978626190" sldId="275"/>
            <ac:picMk id="5" creationId="{824A43C5-8C61-2F1E-9764-3AF0B279BC93}"/>
          </ac:picMkLst>
        </pc:picChg>
        <pc:picChg chg="add mod">
          <ac:chgData name="Ian Coles | TRICS" userId="e39e6a2d-cb02-47f7-a2e2-d83a41b76ae8" providerId="ADAL" clId="{A23DAFD5-60C9-4951-A138-74816B1E8DD2}" dt="2023-06-09T13:02:59.637" v="5147" actId="14100"/>
          <ac:picMkLst>
            <pc:docMk/>
            <pc:sldMk cId="1978626190" sldId="275"/>
            <ac:picMk id="6" creationId="{011481E1-C232-0FCE-26AB-1BAEAD9FF991}"/>
          </ac:picMkLst>
        </pc:picChg>
      </pc:sldChg>
      <pc:sldChg chg="addSp delSp modSp add mod modNotesTx">
        <pc:chgData name="Ian Coles | TRICS" userId="e39e6a2d-cb02-47f7-a2e2-d83a41b76ae8" providerId="ADAL" clId="{A23DAFD5-60C9-4951-A138-74816B1E8DD2}" dt="2023-06-11T08:23:48.534" v="25497" actId="20577"/>
        <pc:sldMkLst>
          <pc:docMk/>
          <pc:sldMk cId="3239617353" sldId="276"/>
        </pc:sldMkLst>
        <pc:picChg chg="add mod">
          <ac:chgData name="Ian Coles | TRICS" userId="e39e6a2d-cb02-47f7-a2e2-d83a41b76ae8" providerId="ADAL" clId="{A23DAFD5-60C9-4951-A138-74816B1E8DD2}" dt="2023-06-09T13:03:56.421" v="5152" actId="14100"/>
          <ac:picMkLst>
            <pc:docMk/>
            <pc:sldMk cId="3239617353" sldId="276"/>
            <ac:picMk id="5" creationId="{197B9A22-473E-9549-7600-00FF218DB5D8}"/>
          </ac:picMkLst>
        </pc:picChg>
        <pc:picChg chg="del">
          <ac:chgData name="Ian Coles | TRICS" userId="e39e6a2d-cb02-47f7-a2e2-d83a41b76ae8" providerId="ADAL" clId="{A23DAFD5-60C9-4951-A138-74816B1E8DD2}" dt="2023-06-09T13:03:08.047" v="5149" actId="478"/>
          <ac:picMkLst>
            <pc:docMk/>
            <pc:sldMk cId="3239617353" sldId="276"/>
            <ac:picMk id="6" creationId="{011481E1-C232-0FCE-26AB-1BAEAD9FF991}"/>
          </ac:picMkLst>
        </pc:picChg>
      </pc:sldChg>
      <pc:sldChg chg="addSp delSp modSp add mod modNotesTx">
        <pc:chgData name="Ian Coles | TRICS" userId="e39e6a2d-cb02-47f7-a2e2-d83a41b76ae8" providerId="ADAL" clId="{A23DAFD5-60C9-4951-A138-74816B1E8DD2}" dt="2023-06-11T08:31:33.216" v="26468" actId="20577"/>
        <pc:sldMkLst>
          <pc:docMk/>
          <pc:sldMk cId="3020282561" sldId="277"/>
        </pc:sldMkLst>
        <pc:picChg chg="del">
          <ac:chgData name="Ian Coles | TRICS" userId="e39e6a2d-cb02-47f7-a2e2-d83a41b76ae8" providerId="ADAL" clId="{A23DAFD5-60C9-4951-A138-74816B1E8DD2}" dt="2023-06-09T13:04:01.345" v="5154" actId="478"/>
          <ac:picMkLst>
            <pc:docMk/>
            <pc:sldMk cId="3020282561" sldId="277"/>
            <ac:picMk id="5" creationId="{197B9A22-473E-9549-7600-00FF218DB5D8}"/>
          </ac:picMkLst>
        </pc:picChg>
        <pc:picChg chg="add mod">
          <ac:chgData name="Ian Coles | TRICS" userId="e39e6a2d-cb02-47f7-a2e2-d83a41b76ae8" providerId="ADAL" clId="{A23DAFD5-60C9-4951-A138-74816B1E8DD2}" dt="2023-06-11T08:28:49.239" v="25761" actId="14100"/>
          <ac:picMkLst>
            <pc:docMk/>
            <pc:sldMk cId="3020282561" sldId="277"/>
            <ac:picMk id="5" creationId="{FE4A453F-8F05-8312-C7A6-CC35DAB572AF}"/>
          </ac:picMkLst>
        </pc:picChg>
        <pc:picChg chg="add del mod">
          <ac:chgData name="Ian Coles | TRICS" userId="e39e6a2d-cb02-47f7-a2e2-d83a41b76ae8" providerId="ADAL" clId="{A23DAFD5-60C9-4951-A138-74816B1E8DD2}" dt="2023-06-11T08:28:36.376" v="25758" actId="478"/>
          <ac:picMkLst>
            <pc:docMk/>
            <pc:sldMk cId="3020282561" sldId="277"/>
            <ac:picMk id="6" creationId="{E48C6C48-3622-4F59-E071-53EE717D8F6F}"/>
          </ac:picMkLst>
        </pc:picChg>
      </pc:sldChg>
      <pc:sldChg chg="addSp delSp modSp add mod modNotesTx">
        <pc:chgData name="Ian Coles | TRICS" userId="e39e6a2d-cb02-47f7-a2e2-d83a41b76ae8" providerId="ADAL" clId="{A23DAFD5-60C9-4951-A138-74816B1E8DD2}" dt="2023-06-11T08:33:01.975" v="26946" actId="20577"/>
        <pc:sldMkLst>
          <pc:docMk/>
          <pc:sldMk cId="3147543770" sldId="278"/>
        </pc:sldMkLst>
        <pc:picChg chg="add mod">
          <ac:chgData name="Ian Coles | TRICS" userId="e39e6a2d-cb02-47f7-a2e2-d83a41b76ae8" providerId="ADAL" clId="{A23DAFD5-60C9-4951-A138-74816B1E8DD2}" dt="2023-06-09T13:05:37.189" v="5162" actId="14100"/>
          <ac:picMkLst>
            <pc:docMk/>
            <pc:sldMk cId="3147543770" sldId="278"/>
            <ac:picMk id="5" creationId="{92F47472-E3BF-CAD3-9FAD-575A0678BFB8}"/>
          </ac:picMkLst>
        </pc:picChg>
        <pc:picChg chg="del">
          <ac:chgData name="Ian Coles | TRICS" userId="e39e6a2d-cb02-47f7-a2e2-d83a41b76ae8" providerId="ADAL" clId="{A23DAFD5-60C9-4951-A138-74816B1E8DD2}" dt="2023-06-09T13:04:47.107" v="5159" actId="478"/>
          <ac:picMkLst>
            <pc:docMk/>
            <pc:sldMk cId="3147543770" sldId="278"/>
            <ac:picMk id="6" creationId="{E48C6C48-3622-4F59-E071-53EE717D8F6F}"/>
          </ac:picMkLst>
        </pc:picChg>
      </pc:sldChg>
      <pc:sldChg chg="modSp add mod ord modNotesTx">
        <pc:chgData name="Ian Coles | TRICS" userId="e39e6a2d-cb02-47f7-a2e2-d83a41b76ae8" providerId="ADAL" clId="{A23DAFD5-60C9-4951-A138-74816B1E8DD2}" dt="2023-06-11T08:41:06.114" v="28013" actId="20577"/>
        <pc:sldMkLst>
          <pc:docMk/>
          <pc:sldMk cId="517848546" sldId="279"/>
        </pc:sldMkLst>
        <pc:spChg chg="mod">
          <ac:chgData name="Ian Coles | TRICS" userId="e39e6a2d-cb02-47f7-a2e2-d83a41b76ae8" providerId="ADAL" clId="{A23DAFD5-60C9-4951-A138-74816B1E8DD2}" dt="2023-06-09T13:06:49.516" v="5213"/>
          <ac:spMkLst>
            <pc:docMk/>
            <pc:sldMk cId="517848546" sldId="279"/>
            <ac:spMk id="2" creationId="{00000000-0000-0000-0000-000000000000}"/>
          </ac:spMkLst>
        </pc:spChg>
        <pc:spChg chg="mod">
          <ac:chgData name="Ian Coles | TRICS" userId="e39e6a2d-cb02-47f7-a2e2-d83a41b76ae8" providerId="ADAL" clId="{A23DAFD5-60C9-4951-A138-74816B1E8DD2}" dt="2023-06-09T13:06:32.852" v="5172" actId="20577"/>
          <ac:spMkLst>
            <pc:docMk/>
            <pc:sldMk cId="517848546" sldId="279"/>
            <ac:spMk id="3" creationId="{00000000-0000-0000-0000-000000000000}"/>
          </ac:spMkLst>
        </pc:spChg>
      </pc:sldChg>
      <pc:sldChg chg="modSp add del mod">
        <pc:chgData name="Ian Coles | TRICS" userId="e39e6a2d-cb02-47f7-a2e2-d83a41b76ae8" providerId="ADAL" clId="{A23DAFD5-60C9-4951-A138-74816B1E8DD2}" dt="2023-06-09T13:08:20.389" v="5270" actId="2696"/>
        <pc:sldMkLst>
          <pc:docMk/>
          <pc:sldMk cId="170129167" sldId="280"/>
        </pc:sldMkLst>
        <pc:spChg chg="mod">
          <ac:chgData name="Ian Coles | TRICS" userId="e39e6a2d-cb02-47f7-a2e2-d83a41b76ae8" providerId="ADAL" clId="{A23DAFD5-60C9-4951-A138-74816B1E8DD2}" dt="2023-06-09T13:07:40.484" v="5266"/>
          <ac:spMkLst>
            <pc:docMk/>
            <pc:sldMk cId="170129167" sldId="280"/>
            <ac:spMk id="2" creationId="{00000000-0000-0000-0000-000000000000}"/>
          </ac:spMkLst>
        </pc:spChg>
      </pc:sldChg>
      <pc:sldChg chg="new del">
        <pc:chgData name="Ian Coles | TRICS" userId="e39e6a2d-cb02-47f7-a2e2-d83a41b76ae8" providerId="ADAL" clId="{A23DAFD5-60C9-4951-A138-74816B1E8DD2}" dt="2023-06-09T13:08:09.338" v="5269" actId="2696"/>
        <pc:sldMkLst>
          <pc:docMk/>
          <pc:sldMk cId="1750118691" sldId="281"/>
        </pc:sldMkLst>
      </pc:sldChg>
      <pc:sldChg chg="add modNotesTx">
        <pc:chgData name="Ian Coles | TRICS" userId="e39e6a2d-cb02-47f7-a2e2-d83a41b76ae8" providerId="ADAL" clId="{A23DAFD5-60C9-4951-A138-74816B1E8DD2}" dt="2023-06-11T08:44:42.335" v="28974" actId="20577"/>
        <pc:sldMkLst>
          <pc:docMk/>
          <pc:sldMk cId="3501105889" sldId="317"/>
        </pc:sldMkLst>
      </pc:sldChg>
      <pc:sldChg chg="modSp add mod ord modNotesTx">
        <pc:chgData name="Ian Coles | TRICS" userId="e39e6a2d-cb02-47f7-a2e2-d83a41b76ae8" providerId="ADAL" clId="{A23DAFD5-60C9-4951-A138-74816B1E8DD2}" dt="2023-06-11T08:50:02.920" v="30280" actId="20577"/>
        <pc:sldMkLst>
          <pc:docMk/>
          <pc:sldMk cId="366305646" sldId="318"/>
        </pc:sldMkLst>
        <pc:spChg chg="mod">
          <ac:chgData name="Ian Coles | TRICS" userId="e39e6a2d-cb02-47f7-a2e2-d83a41b76ae8" providerId="ADAL" clId="{A23DAFD5-60C9-4951-A138-74816B1E8DD2}" dt="2023-06-09T13:09:01.788" v="5300" actId="20577"/>
          <ac:spMkLst>
            <pc:docMk/>
            <pc:sldMk cId="366305646" sldId="318"/>
            <ac:spMk id="2" creationId="{00000000-0000-0000-0000-000000000000}"/>
          </ac:spMkLst>
        </pc:spChg>
        <pc:spChg chg="mod">
          <ac:chgData name="Ian Coles | TRICS" userId="e39e6a2d-cb02-47f7-a2e2-d83a41b76ae8" providerId="ADAL" clId="{A23DAFD5-60C9-4951-A138-74816B1E8DD2}" dt="2023-06-09T13:25:04.989" v="6417" actId="20577"/>
          <ac:spMkLst>
            <pc:docMk/>
            <pc:sldMk cId="366305646" sldId="318"/>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1D75F6-C575-4993-B7DC-F66448725145}" type="datetimeFigureOut">
              <a:rPr lang="en-US" smtClean="0"/>
              <a:t>6/15/2023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3225A2-7D03-413E-BA3B-EF83054293A6}" type="slidenum">
              <a:rPr lang="en-US" smtClean="0"/>
              <a:t>‹#›</a:t>
            </a:fld>
            <a:endParaRPr lang="en-US"/>
          </a:p>
        </p:txBody>
      </p:sp>
    </p:spTree>
    <p:extLst>
      <p:ext uri="{BB962C8B-B14F-4D97-AF65-F5344CB8AC3E}">
        <p14:creationId xmlns:p14="http://schemas.microsoft.com/office/powerpoint/2010/main" val="1398980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presentation I am going to briefly talk about what TRICS SAM surveys are, how they are commissioned, and the increasing demand for these surveys to be managed and delivered. The 2023 SAM survey </a:t>
            </a:r>
            <a:r>
              <a:rPr lang="en-US" dirty="0" err="1"/>
              <a:t>programme</a:t>
            </a:r>
            <a:r>
              <a:rPr lang="en-US" dirty="0"/>
              <a:t> and a couple of its highlights will then be discussed, along with the revised travel plan data section for SAM surveys which is now live, and an upcoming major update and upgrade of the TRICS Travel Plan Monitoring Report facility.</a:t>
            </a:r>
          </a:p>
        </p:txBody>
      </p:sp>
      <p:sp>
        <p:nvSpPr>
          <p:cNvPr id="4" name="Slide Number Placeholder 3"/>
          <p:cNvSpPr>
            <a:spLocks noGrp="1"/>
          </p:cNvSpPr>
          <p:nvPr>
            <p:ph type="sldNum" sz="quarter" idx="10"/>
          </p:nvPr>
        </p:nvSpPr>
        <p:spPr/>
        <p:txBody>
          <a:bodyPr/>
          <a:lstStyle/>
          <a:p>
            <a:fld id="{C13225A2-7D03-413E-BA3B-EF83054293A6}" type="slidenum">
              <a:rPr lang="en-US" smtClean="0"/>
              <a:t>1</a:t>
            </a:fld>
            <a:endParaRPr lang="en-US"/>
          </a:p>
        </p:txBody>
      </p:sp>
    </p:spTree>
    <p:extLst>
      <p:ext uri="{BB962C8B-B14F-4D97-AF65-F5344CB8AC3E}">
        <p14:creationId xmlns:p14="http://schemas.microsoft.com/office/powerpoint/2010/main" val="32228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Looking at the SAM surveys scheduled for 2023, we can break the total number down into the various TRICS land use sub-categories, to give you an idea of the split between various development types. As you can see in the table and the corresponding bar chart, residential developments clearly dominate the SAM landscape. However, there is a decent variety of developments that we do cover to a lesser extent.</a:t>
            </a:r>
          </a:p>
        </p:txBody>
      </p:sp>
      <p:sp>
        <p:nvSpPr>
          <p:cNvPr id="4" name="Slide Number Placeholder 3"/>
          <p:cNvSpPr>
            <a:spLocks noGrp="1"/>
          </p:cNvSpPr>
          <p:nvPr>
            <p:ph type="sldNum" sz="quarter" idx="10"/>
          </p:nvPr>
        </p:nvSpPr>
        <p:spPr/>
        <p:txBody>
          <a:bodyPr/>
          <a:lstStyle/>
          <a:p>
            <a:fld id="{C13225A2-7D03-413E-BA3B-EF83054293A6}" type="slidenum">
              <a:rPr lang="en-US" smtClean="0"/>
              <a:t>10</a:t>
            </a:fld>
            <a:endParaRPr lang="en-US"/>
          </a:p>
        </p:txBody>
      </p:sp>
    </p:spTree>
    <p:extLst>
      <p:ext uri="{BB962C8B-B14F-4D97-AF65-F5344CB8AC3E}">
        <p14:creationId xmlns:p14="http://schemas.microsoft.com/office/powerpoint/2010/main" val="1055309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There are a couple of interesting SAM survey highlights in 2023 that are worth mentioning. The first of these is the largest SAM survey commissioned to date, which is a survey of the Wembley Park Estate. This took place in March, and even though it did not take place on the day of a stadium or arena event, it may yield the highest number of trips of any SAM survey undertaken. This is a huge multi-use development that has expanded incredibly in recent years, and due to its sheer scale and number of accesses it required an adapted TRICS survey methodology to maximise efficiency and minimise resources, whilst still delivering the data necessary to make the survey TRICS-compliant just like any other. It was still resource-intensive, but this bespoke methodology was designed to make the survey achievable in terms of the number of people required at the development on the day. TRICS awaits the data for this survey and looks forward to adding it to the database, and how this survey was achieved is something that will be presented at our November 2023 TRICS User Meeting in London.</a:t>
            </a:r>
          </a:p>
        </p:txBody>
      </p:sp>
      <p:sp>
        <p:nvSpPr>
          <p:cNvPr id="4" name="Slide Number Placeholder 3"/>
          <p:cNvSpPr>
            <a:spLocks noGrp="1"/>
          </p:cNvSpPr>
          <p:nvPr>
            <p:ph type="sldNum" sz="quarter" idx="10"/>
          </p:nvPr>
        </p:nvSpPr>
        <p:spPr/>
        <p:txBody>
          <a:bodyPr/>
          <a:lstStyle/>
          <a:p>
            <a:fld id="{C13225A2-7D03-413E-BA3B-EF83054293A6}" type="slidenum">
              <a:rPr lang="en-US" smtClean="0"/>
              <a:t>11</a:t>
            </a:fld>
            <a:endParaRPr lang="en-US"/>
          </a:p>
        </p:txBody>
      </p:sp>
    </p:spTree>
    <p:extLst>
      <p:ext uri="{BB962C8B-B14F-4D97-AF65-F5344CB8AC3E}">
        <p14:creationId xmlns:p14="http://schemas.microsoft.com/office/powerpoint/2010/main" val="2460189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second significant highlight of this year’s SAM programme is the fourth survey at the Westfield development in Shepherd’s Bush in London. The surveys at this big development have to date yielded the highest survey count numbers in terms of total people, and each survey also required an adapted methodology to provide best value whilst obtaining all data needed to deliver a TRICS-compliant SAM survey. This survey is about to take place at the very beginning of July (still TRICS-compliant as the school Summer holidays don’t start until later in July), and the results will become available later this year.</a:t>
            </a:r>
          </a:p>
        </p:txBody>
      </p:sp>
      <p:sp>
        <p:nvSpPr>
          <p:cNvPr id="4" name="Slide Number Placeholder 3"/>
          <p:cNvSpPr>
            <a:spLocks noGrp="1"/>
          </p:cNvSpPr>
          <p:nvPr>
            <p:ph type="sldNum" sz="quarter" idx="10"/>
          </p:nvPr>
        </p:nvSpPr>
        <p:spPr/>
        <p:txBody>
          <a:bodyPr/>
          <a:lstStyle/>
          <a:p>
            <a:fld id="{C13225A2-7D03-413E-BA3B-EF83054293A6}" type="slidenum">
              <a:rPr lang="en-US" smtClean="0"/>
              <a:t>12</a:t>
            </a:fld>
            <a:endParaRPr lang="en-US"/>
          </a:p>
        </p:txBody>
      </p:sp>
    </p:spTree>
    <p:extLst>
      <p:ext uri="{BB962C8B-B14F-4D97-AF65-F5344CB8AC3E}">
        <p14:creationId xmlns:p14="http://schemas.microsoft.com/office/powerpoint/2010/main" val="3028127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can now look at how the implementation of the updated TRICS Travel Plan data section for SAM surveys has taken place. The original version of this data section was introduced back in 2005 when the SAM process started. Back then it was thought that most SAM surveys would take place at employment-based sites such as offices etc, but this has turned out not to be the case, with majority of SAM surveys being undertaken at residential developments. Because of this, the data items in the Travel Plan section have been more suited to non-residential developments, requiring a lot of additional annotation to be added, and so in 2022 it was decided to undertake a full review of this data section and form a Travel Plan Working Group to achieve this. The group consisted of TRICS, a couple of our data collection contractors, some interested users, and some of our regular SAM survey clients. An online survey was used to go through each of the existing Travel Plan section data fields, and as a result of everyone’s input plus the experience of TRICS in dealing with the SAM surveys coming in over the years (and knowing what kind of travel plan features appear regularly), the review was successfully completed and a revised Travel Plan section was put together, this time split between residential and non-residential development types. This new version of the data section is now live and is in use for all SAM surveys undertaken from 2023 onwards. </a:t>
            </a:r>
          </a:p>
        </p:txBody>
      </p:sp>
      <p:sp>
        <p:nvSpPr>
          <p:cNvPr id="4" name="Slide Number Placeholder 3"/>
          <p:cNvSpPr>
            <a:spLocks noGrp="1"/>
          </p:cNvSpPr>
          <p:nvPr>
            <p:ph type="sldNum" sz="quarter" idx="10"/>
          </p:nvPr>
        </p:nvSpPr>
        <p:spPr/>
        <p:txBody>
          <a:bodyPr/>
          <a:lstStyle/>
          <a:p>
            <a:fld id="{C13225A2-7D03-413E-BA3B-EF83054293A6}" type="slidenum">
              <a:rPr lang="en-US" smtClean="0"/>
              <a:t>13</a:t>
            </a:fld>
            <a:endParaRPr lang="en-US"/>
          </a:p>
        </p:txBody>
      </p:sp>
    </p:spTree>
    <p:extLst>
      <p:ext uri="{BB962C8B-B14F-4D97-AF65-F5344CB8AC3E}">
        <p14:creationId xmlns:p14="http://schemas.microsoft.com/office/powerpoint/2010/main" val="1718277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TRICS has completed validation testing of the first SAM surveys of 2023 to include the new Travel Plan data section, and some surveys in the new format will be included in TRICS version 7.10.2, which is going live at the end of June. We can see an example of one of these new surveys at an urban extension development here, going through each of the Travel Plan sub-sections of data. The first, as you can see at the left edge of the slide, is the Main Details sub-section, providing information on the implementation of the site’s travel plan, including notes on developer initiatives and changes from the previous survey at this development (it was first surveyed in 2021). Note that we now have two dates of travel plan implementation, the initial date and the date of the current version of the travel plan.</a:t>
            </a:r>
          </a:p>
        </p:txBody>
      </p:sp>
      <p:sp>
        <p:nvSpPr>
          <p:cNvPr id="4" name="Slide Number Placeholder 3"/>
          <p:cNvSpPr>
            <a:spLocks noGrp="1"/>
          </p:cNvSpPr>
          <p:nvPr>
            <p:ph type="sldNum" sz="quarter" idx="10"/>
          </p:nvPr>
        </p:nvSpPr>
        <p:spPr/>
        <p:txBody>
          <a:bodyPr/>
          <a:lstStyle/>
          <a:p>
            <a:fld id="{C13225A2-7D03-413E-BA3B-EF83054293A6}" type="slidenum">
              <a:rPr lang="en-US" smtClean="0"/>
              <a:t>14</a:t>
            </a:fld>
            <a:endParaRPr lang="en-US"/>
          </a:p>
        </p:txBody>
      </p:sp>
    </p:spTree>
    <p:extLst>
      <p:ext uri="{BB962C8B-B14F-4D97-AF65-F5344CB8AC3E}">
        <p14:creationId xmlns:p14="http://schemas.microsoft.com/office/powerpoint/2010/main" val="3679160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is the Objectives and Targets sub-section. The travel plan target groups now reflect the relevant groups for residential developments, with travel plan targets split between the main objective and specific individual targets. The pre-travel plan mode splits and mode split targets remain (note that the year of the life of the travel plan the targets represent is now displayed as a new data field).</a:t>
            </a:r>
          </a:p>
        </p:txBody>
      </p:sp>
      <p:sp>
        <p:nvSpPr>
          <p:cNvPr id="4" name="Slide Number Placeholder 3"/>
          <p:cNvSpPr>
            <a:spLocks noGrp="1"/>
          </p:cNvSpPr>
          <p:nvPr>
            <p:ph type="sldNum" sz="quarter" idx="10"/>
          </p:nvPr>
        </p:nvSpPr>
        <p:spPr/>
        <p:txBody>
          <a:bodyPr/>
          <a:lstStyle/>
          <a:p>
            <a:fld id="{C13225A2-7D03-413E-BA3B-EF83054293A6}" type="slidenum">
              <a:rPr lang="en-US" smtClean="0"/>
              <a:t>15</a:t>
            </a:fld>
            <a:endParaRPr lang="en-US"/>
          </a:p>
        </p:txBody>
      </p:sp>
    </p:spTree>
    <p:extLst>
      <p:ext uri="{BB962C8B-B14F-4D97-AF65-F5344CB8AC3E}">
        <p14:creationId xmlns:p14="http://schemas.microsoft.com/office/powerpoint/2010/main" val="2206445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is the Site Changes sub-section, which looks at changes in the site’s local environment and circumstances. Although there is no information directly relevant for inclusion in any of the comment boxes in this example, it should be noted that the text defining each comment box has been reviewed and updated for better clarity and relevance, and other surveys being undertaken in 2023 will have some of these fields populated with useful information to provide users with relevant further detail.</a:t>
            </a:r>
          </a:p>
        </p:txBody>
      </p:sp>
      <p:sp>
        <p:nvSpPr>
          <p:cNvPr id="4" name="Slide Number Placeholder 3"/>
          <p:cNvSpPr>
            <a:spLocks noGrp="1"/>
          </p:cNvSpPr>
          <p:nvPr>
            <p:ph type="sldNum" sz="quarter" idx="10"/>
          </p:nvPr>
        </p:nvSpPr>
        <p:spPr/>
        <p:txBody>
          <a:bodyPr/>
          <a:lstStyle/>
          <a:p>
            <a:fld id="{C13225A2-7D03-413E-BA3B-EF83054293A6}" type="slidenum">
              <a:rPr lang="en-US" smtClean="0"/>
              <a:t>16</a:t>
            </a:fld>
            <a:endParaRPr lang="en-US"/>
          </a:p>
        </p:txBody>
      </p:sp>
    </p:spTree>
    <p:extLst>
      <p:ext uri="{BB962C8B-B14F-4D97-AF65-F5344CB8AC3E}">
        <p14:creationId xmlns:p14="http://schemas.microsoft.com/office/powerpoint/2010/main" val="2692850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next sub-section is Cycling. As you can see, the dates of implementation fields have remained, but the travel plan element costs have been removed, as these were almost always never supplied with the data. One thing to note is, for certain elements, there is an additional tick box to say whether the element was in place prior to the development of the site or otherwise independent of the site’s travel plan. This provides greater clarity for users. TRICS has often found that certain things such as (in this example) local cycle routes being available are not specifically part of the site’s travel plan, but their presence still provides useful information for TRICS users. This simple tick box makes it clear to users of an element is part of the travel plan or not. Also note that there are now more specific data fields for cycle sheds at houses and covered cycle compounds for apartment blocks.</a:t>
            </a:r>
          </a:p>
        </p:txBody>
      </p:sp>
      <p:sp>
        <p:nvSpPr>
          <p:cNvPr id="4" name="Slide Number Placeholder 3"/>
          <p:cNvSpPr>
            <a:spLocks noGrp="1"/>
          </p:cNvSpPr>
          <p:nvPr>
            <p:ph type="sldNum" sz="quarter" idx="10"/>
          </p:nvPr>
        </p:nvSpPr>
        <p:spPr/>
        <p:txBody>
          <a:bodyPr/>
          <a:lstStyle/>
          <a:p>
            <a:fld id="{C13225A2-7D03-413E-BA3B-EF83054293A6}" type="slidenum">
              <a:rPr lang="en-US" smtClean="0"/>
              <a:t>17</a:t>
            </a:fld>
            <a:endParaRPr lang="en-US"/>
          </a:p>
        </p:txBody>
      </p:sp>
    </p:spTree>
    <p:extLst>
      <p:ext uri="{BB962C8B-B14F-4D97-AF65-F5344CB8AC3E}">
        <p14:creationId xmlns:p14="http://schemas.microsoft.com/office/powerpoint/2010/main" val="4089932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Here is the Car Sharing sub-section. It should be noted that this sub-section contains more data fields for non-residential sites than for this example which is residential specific, with the single element being related to the availability of local Car Clubs. Also note that for each sub-section there remains a general comment box for any information that doesn’t fit directly into one of the data fields, or information to provide further detail on data fields should this be considered of use.</a:t>
            </a:r>
          </a:p>
        </p:txBody>
      </p:sp>
      <p:sp>
        <p:nvSpPr>
          <p:cNvPr id="4" name="Slide Number Placeholder 3"/>
          <p:cNvSpPr>
            <a:spLocks noGrp="1"/>
          </p:cNvSpPr>
          <p:nvPr>
            <p:ph type="sldNum" sz="quarter" idx="10"/>
          </p:nvPr>
        </p:nvSpPr>
        <p:spPr/>
        <p:txBody>
          <a:bodyPr/>
          <a:lstStyle/>
          <a:p>
            <a:fld id="{C13225A2-7D03-413E-BA3B-EF83054293A6}" type="slidenum">
              <a:rPr lang="en-US" smtClean="0"/>
              <a:t>18</a:t>
            </a:fld>
            <a:endParaRPr lang="en-US"/>
          </a:p>
        </p:txBody>
      </p:sp>
    </p:spTree>
    <p:extLst>
      <p:ext uri="{BB962C8B-B14F-4D97-AF65-F5344CB8AC3E}">
        <p14:creationId xmlns:p14="http://schemas.microsoft.com/office/powerpoint/2010/main" val="40726530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Here we can see the Car Parking sub-section. One thing to note here is the introduction of a new data field that looks at the provision of electric vehicle charging bays at a development, something that is present for both residential and non-residential SAM sites.</a:t>
            </a:r>
          </a:p>
        </p:txBody>
      </p:sp>
      <p:sp>
        <p:nvSpPr>
          <p:cNvPr id="4" name="Slide Number Placeholder 3"/>
          <p:cNvSpPr>
            <a:spLocks noGrp="1"/>
          </p:cNvSpPr>
          <p:nvPr>
            <p:ph type="sldNum" sz="quarter" idx="10"/>
          </p:nvPr>
        </p:nvSpPr>
        <p:spPr/>
        <p:txBody>
          <a:bodyPr/>
          <a:lstStyle/>
          <a:p>
            <a:fld id="{C13225A2-7D03-413E-BA3B-EF83054293A6}" type="slidenum">
              <a:rPr lang="en-US" smtClean="0"/>
              <a:t>19</a:t>
            </a:fld>
            <a:endParaRPr lang="en-US"/>
          </a:p>
        </p:txBody>
      </p:sp>
    </p:spTree>
    <p:extLst>
      <p:ext uri="{BB962C8B-B14F-4D97-AF65-F5344CB8AC3E}">
        <p14:creationId xmlns:p14="http://schemas.microsoft.com/office/powerpoint/2010/main" val="281913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can start off by clarifying just what SAM surveys are. SAM stands for “Standardised Assessment Methodology”, which is the TRICS system for travel plan monitoring using our multi-modal data collection methodology. This has been in place since 2005 when some pilot surveys took place followed by the first independent commissions from clients. These surveys are usually a result of a planning condition by a local authority, and in recent years, as we shall see, they have become increasingly popular. SAM surveys populate the TRICS database alongside the regular annual regional data collection programme across all regions of the UK and Ireland, so they are of great value to the system. Earlier this year a guidance note that details the whole SAM commissioning process was made available, and over the past few months we have been giving free presentations to numerous TRICS user organisations to explain the process in detail, which is something that remains offered.</a:t>
            </a:r>
          </a:p>
        </p:txBody>
      </p:sp>
      <p:sp>
        <p:nvSpPr>
          <p:cNvPr id="4" name="Slide Number Placeholder 3"/>
          <p:cNvSpPr>
            <a:spLocks noGrp="1"/>
          </p:cNvSpPr>
          <p:nvPr>
            <p:ph type="sldNum" sz="quarter" idx="10"/>
          </p:nvPr>
        </p:nvSpPr>
        <p:spPr/>
        <p:txBody>
          <a:bodyPr/>
          <a:lstStyle/>
          <a:p>
            <a:fld id="{C13225A2-7D03-413E-BA3B-EF83054293A6}" type="slidenum">
              <a:rPr lang="en-US" smtClean="0"/>
              <a:t>2</a:t>
            </a:fld>
            <a:endParaRPr lang="en-US"/>
          </a:p>
        </p:txBody>
      </p:sp>
    </p:spTree>
    <p:extLst>
      <p:ext uri="{BB962C8B-B14F-4D97-AF65-F5344CB8AC3E}">
        <p14:creationId xmlns:p14="http://schemas.microsoft.com/office/powerpoint/2010/main" val="36797783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is the Incentives sub-section. This is significantly different for residential and non-residential sites, and the example we are looking at is a residential-based development. One thing that has been found to be very common with residential travel plans are sustainable travel vouchers (or similar), and this sub-section now includes sustainable travel voucher options such as bus and train tickets and vouchers towards the purchase of a bicycle and/or equipment. In this example the development does not offer such vouchers, but you will see that they are present for many residential SAM surveys in TRICS.</a:t>
            </a:r>
          </a:p>
        </p:txBody>
      </p:sp>
      <p:sp>
        <p:nvSpPr>
          <p:cNvPr id="4" name="Slide Number Placeholder 3"/>
          <p:cNvSpPr>
            <a:spLocks noGrp="1"/>
          </p:cNvSpPr>
          <p:nvPr>
            <p:ph type="sldNum" sz="quarter" idx="10"/>
          </p:nvPr>
        </p:nvSpPr>
        <p:spPr/>
        <p:txBody>
          <a:bodyPr/>
          <a:lstStyle/>
          <a:p>
            <a:fld id="{C13225A2-7D03-413E-BA3B-EF83054293A6}" type="slidenum">
              <a:rPr lang="en-US" smtClean="0"/>
              <a:t>20</a:t>
            </a:fld>
            <a:endParaRPr lang="en-US"/>
          </a:p>
        </p:txBody>
      </p:sp>
    </p:spTree>
    <p:extLst>
      <p:ext uri="{BB962C8B-B14F-4D97-AF65-F5344CB8AC3E}">
        <p14:creationId xmlns:p14="http://schemas.microsoft.com/office/powerpoint/2010/main" val="21519922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Here is the public transport sub-section. As you can see, this is a large sub-section containing quite a bit of information. There are a couple of things to note. Firstly, the information on local bus stops has been significant changed and enhanced, in that the various features of the bus stops are listed, such as real time information, shelters and dropped kerbs, etc. On the right of the screen there is also a new section on a residents’ welcome pack (or similar), again something that is quite common with residential travel plans. A list of various information and services provided for residents is displayed, including things such as noticeboards, newsletters and travel assistance. For non-residential sites a similar list of features is also shown with some slight variations. </a:t>
            </a:r>
          </a:p>
        </p:txBody>
      </p:sp>
      <p:sp>
        <p:nvSpPr>
          <p:cNvPr id="4" name="Slide Number Placeholder 3"/>
          <p:cNvSpPr>
            <a:spLocks noGrp="1"/>
          </p:cNvSpPr>
          <p:nvPr>
            <p:ph type="sldNum" sz="quarter" idx="10"/>
          </p:nvPr>
        </p:nvSpPr>
        <p:spPr/>
        <p:txBody>
          <a:bodyPr/>
          <a:lstStyle/>
          <a:p>
            <a:fld id="{C13225A2-7D03-413E-BA3B-EF83054293A6}" type="slidenum">
              <a:rPr lang="en-US" smtClean="0"/>
              <a:t>21</a:t>
            </a:fld>
            <a:endParaRPr lang="en-US"/>
          </a:p>
        </p:txBody>
      </p:sp>
    </p:spTree>
    <p:extLst>
      <p:ext uri="{BB962C8B-B14F-4D97-AF65-F5344CB8AC3E}">
        <p14:creationId xmlns:p14="http://schemas.microsoft.com/office/powerpoint/2010/main" val="1260737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final sub-section for residential SAM sites is a new one. This is the marketing suite sub-section, which contains information on whether a development has a marketing suite and the information within it about the site’s travel plan, plus whether marketing suite staff are provided with training about the travel plan. This sub-section replaces the previous shuttle bus sub-section, which has remained for non-residential SAM sites.</a:t>
            </a:r>
          </a:p>
        </p:txBody>
      </p:sp>
      <p:sp>
        <p:nvSpPr>
          <p:cNvPr id="4" name="Slide Number Placeholder 3"/>
          <p:cNvSpPr>
            <a:spLocks noGrp="1"/>
          </p:cNvSpPr>
          <p:nvPr>
            <p:ph type="sldNum" sz="quarter" idx="10"/>
          </p:nvPr>
        </p:nvSpPr>
        <p:spPr/>
        <p:txBody>
          <a:bodyPr/>
          <a:lstStyle/>
          <a:p>
            <a:fld id="{C13225A2-7D03-413E-BA3B-EF83054293A6}" type="slidenum">
              <a:rPr lang="en-US" smtClean="0"/>
              <a:t>22</a:t>
            </a:fld>
            <a:endParaRPr lang="en-US"/>
          </a:p>
        </p:txBody>
      </p:sp>
    </p:spTree>
    <p:extLst>
      <p:ext uri="{BB962C8B-B14F-4D97-AF65-F5344CB8AC3E}">
        <p14:creationId xmlns:p14="http://schemas.microsoft.com/office/powerpoint/2010/main" val="41095907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One other feature of the TRICS SAM surveys is the availability of the TRICS Travel Plan Monitoring Report (TPMR), which is a feature that can be accessed whenever a user is viewing an individual SAM survey. Users can select items from the site information for inclusion in a quick-generated report, which include trip rates, mode split pie charts and the vehicle occupancy split bar chart. Once the report is generated it can be output to PDF, so it is an instant monitoring report containing shorthand information on the site and its location, its travel plan elements, and key results taken from the survey count data, annotated with fixed explanatory commentary. This handy facility is being significantly updated, improved and enhanced for September 2023.</a:t>
            </a:r>
          </a:p>
        </p:txBody>
      </p:sp>
      <p:sp>
        <p:nvSpPr>
          <p:cNvPr id="4" name="Slide Number Placeholder 3"/>
          <p:cNvSpPr>
            <a:spLocks noGrp="1"/>
          </p:cNvSpPr>
          <p:nvPr>
            <p:ph type="sldNum" sz="quarter" idx="10"/>
          </p:nvPr>
        </p:nvSpPr>
        <p:spPr/>
        <p:txBody>
          <a:bodyPr/>
          <a:lstStyle/>
          <a:p>
            <a:fld id="{C13225A2-7D03-413E-BA3B-EF83054293A6}" type="slidenum">
              <a:rPr lang="en-US" smtClean="0"/>
              <a:t>23</a:t>
            </a:fld>
            <a:endParaRPr lang="en-US"/>
          </a:p>
        </p:txBody>
      </p:sp>
    </p:spTree>
    <p:extLst>
      <p:ext uri="{BB962C8B-B14F-4D97-AF65-F5344CB8AC3E}">
        <p14:creationId xmlns:p14="http://schemas.microsoft.com/office/powerpoint/2010/main" val="4452152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you can see how you can access this facility. When viewing an individual SAM site, at the bottom of the travel plan sub-sections you can see the highlighted travel plan monitoring report button. If you click on that you access the facility, and you can input your user-defined trip rate calculation and mode split options on the screen which is shown here, specifying your start and end times, the direction of flow, and in the case of trip rate calculations the trip rate option you wish to use (for example GFA or dwellings). You can calculate up to 2 user-defined mode splits and up to 3 user-defined trip rate calculations. Other screens within this facility will show site details, travel plan targets, and site specifics, information that will also be included in the final generated report, an example of which you can see on this slide.</a:t>
            </a:r>
          </a:p>
        </p:txBody>
      </p:sp>
      <p:sp>
        <p:nvSpPr>
          <p:cNvPr id="4" name="Slide Number Placeholder 3"/>
          <p:cNvSpPr>
            <a:spLocks noGrp="1"/>
          </p:cNvSpPr>
          <p:nvPr>
            <p:ph type="sldNum" sz="quarter" idx="5"/>
          </p:nvPr>
        </p:nvSpPr>
        <p:spPr/>
        <p:txBody>
          <a:bodyPr/>
          <a:lstStyle/>
          <a:p>
            <a:fld id="{C13225A2-7D03-413E-BA3B-EF83054293A6}" type="slidenum">
              <a:rPr lang="en-US" smtClean="0"/>
              <a:t>24</a:t>
            </a:fld>
            <a:endParaRPr lang="en-US"/>
          </a:p>
        </p:txBody>
      </p:sp>
    </p:spTree>
    <p:extLst>
      <p:ext uri="{BB962C8B-B14F-4D97-AF65-F5344CB8AC3E}">
        <p14:creationId xmlns:p14="http://schemas.microsoft.com/office/powerpoint/2010/main" val="2539627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the September 2023 update (so in TRICS version 7.10.3), the facility is being revised so that specific information is tailored for residential or non-residential SAM sites, noting that the revised facility will also remain compatible for SAM surveys undertaken before 2023 (which of course will still include the older version of the travel plan data section). All automated commentary has been fully revised, improved and expanded to provided improved explanation and context, and additional development and travel plan information has been added to improve the value of the facility. A new travel plan implementation sub-section is also being added to the facility and generated reports, providing information on when versions of the travel plan were implemented (as per the updated version of the travel plan data section). Once the revised facility goes live, this will be followed by a consultation exercise with some TRICS users to see what further potential improvement could be made. One thing being considered is an option for users to add further personalised commentary to reports.</a:t>
            </a:r>
          </a:p>
        </p:txBody>
      </p:sp>
      <p:sp>
        <p:nvSpPr>
          <p:cNvPr id="4" name="Slide Number Placeholder 3"/>
          <p:cNvSpPr>
            <a:spLocks noGrp="1"/>
          </p:cNvSpPr>
          <p:nvPr>
            <p:ph type="sldNum" sz="quarter" idx="10"/>
          </p:nvPr>
        </p:nvSpPr>
        <p:spPr/>
        <p:txBody>
          <a:bodyPr/>
          <a:lstStyle/>
          <a:p>
            <a:fld id="{C13225A2-7D03-413E-BA3B-EF83054293A6}" type="slidenum">
              <a:rPr lang="en-US" smtClean="0"/>
              <a:t>25</a:t>
            </a:fld>
            <a:endParaRPr lang="en-US"/>
          </a:p>
        </p:txBody>
      </p:sp>
    </p:spTree>
    <p:extLst>
      <p:ext uri="{BB962C8B-B14F-4D97-AF65-F5344CB8AC3E}">
        <p14:creationId xmlns:p14="http://schemas.microsoft.com/office/powerpoint/2010/main" val="3648015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 SAM survey is essentially the same as a regular multi-modal survey using our standard methodology. The TRICS multi-modal methodology document is updated each year and is freely accessible from our website and within the TRICS Library module when users are accessing the system. The difference for SAM surveys is that they also (most of the time) include the travel plan data section, providing information on the development’s travel plan implementation and specific elements. This section of data has recently undergone a significant update for all SAM surveys undertaken from 2023 onwards, and I will provide you with an example of one of the first surveys in the new format within this presentation. When SAM surveys have successfully gone through the data input and validation process, undertaken by the TRICS team, the finalised outputs are forwarded to the commissioning client along with a certificate of TRICS compliance.</a:t>
            </a:r>
          </a:p>
        </p:txBody>
      </p:sp>
      <p:sp>
        <p:nvSpPr>
          <p:cNvPr id="4" name="Slide Number Placeholder 3"/>
          <p:cNvSpPr>
            <a:spLocks noGrp="1"/>
          </p:cNvSpPr>
          <p:nvPr>
            <p:ph type="sldNum" sz="quarter" idx="10"/>
          </p:nvPr>
        </p:nvSpPr>
        <p:spPr/>
        <p:txBody>
          <a:bodyPr/>
          <a:lstStyle/>
          <a:p>
            <a:fld id="{C13225A2-7D03-413E-BA3B-EF83054293A6}" type="slidenum">
              <a:rPr lang="en-US" smtClean="0"/>
              <a:t>3</a:t>
            </a:fld>
            <a:endParaRPr lang="en-US"/>
          </a:p>
        </p:txBody>
      </p:sp>
    </p:spTree>
    <p:extLst>
      <p:ext uri="{BB962C8B-B14F-4D97-AF65-F5344CB8AC3E}">
        <p14:creationId xmlns:p14="http://schemas.microsoft.com/office/powerpoint/2010/main" val="2689580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you can see a section of the TRICS website that provides some good information on SAM surveys, including the guide to commissioning a survey and an example of the TRICS survey agreement, the signing of which is an important initial part of the process.</a:t>
            </a:r>
          </a:p>
        </p:txBody>
      </p:sp>
      <p:sp>
        <p:nvSpPr>
          <p:cNvPr id="4" name="Slide Number Placeholder 3"/>
          <p:cNvSpPr>
            <a:spLocks noGrp="1"/>
          </p:cNvSpPr>
          <p:nvPr>
            <p:ph type="sldNum" sz="quarter" idx="5"/>
          </p:nvPr>
        </p:nvSpPr>
        <p:spPr/>
        <p:txBody>
          <a:bodyPr/>
          <a:lstStyle/>
          <a:p>
            <a:fld id="{C13225A2-7D03-413E-BA3B-EF83054293A6}" type="slidenum">
              <a:rPr lang="en-US" smtClean="0"/>
              <a:t>4</a:t>
            </a:fld>
            <a:endParaRPr lang="en-US"/>
          </a:p>
        </p:txBody>
      </p:sp>
    </p:spTree>
    <p:extLst>
      <p:ext uri="{BB962C8B-B14F-4D97-AF65-F5344CB8AC3E}">
        <p14:creationId xmlns:p14="http://schemas.microsoft.com/office/powerpoint/2010/main" val="4155041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TRICS website contains some example planning condition text. The example here has been supplied by Surrey County Council and involves the submission of a travel plan plus its subsequent maintenance and development.</a:t>
            </a:r>
          </a:p>
        </p:txBody>
      </p:sp>
      <p:sp>
        <p:nvSpPr>
          <p:cNvPr id="4" name="Slide Number Placeholder 3"/>
          <p:cNvSpPr>
            <a:spLocks noGrp="1"/>
          </p:cNvSpPr>
          <p:nvPr>
            <p:ph type="sldNum" sz="quarter" idx="10"/>
          </p:nvPr>
        </p:nvSpPr>
        <p:spPr/>
        <p:txBody>
          <a:bodyPr/>
          <a:lstStyle/>
          <a:p>
            <a:fld id="{C13225A2-7D03-413E-BA3B-EF83054293A6}" type="slidenum">
              <a:rPr lang="en-US" smtClean="0"/>
              <a:t>5</a:t>
            </a:fld>
            <a:endParaRPr lang="en-US"/>
          </a:p>
        </p:txBody>
      </p:sp>
    </p:spTree>
    <p:extLst>
      <p:ext uri="{BB962C8B-B14F-4D97-AF65-F5344CB8AC3E}">
        <p14:creationId xmlns:p14="http://schemas.microsoft.com/office/powerpoint/2010/main" val="2667911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It also includes some example text which instructs a TRICS-compliant (SAM) survey to be undertaken. Note that in this example it is made clear that the developer would be expected to fund the survey costs. Naturally, different local authorities will use different text for their planning conditions, so what you see here is merely an example but something that could be used as a potential template to work with.</a:t>
            </a:r>
          </a:p>
        </p:txBody>
      </p:sp>
      <p:sp>
        <p:nvSpPr>
          <p:cNvPr id="4" name="Slide Number Placeholder 3"/>
          <p:cNvSpPr>
            <a:spLocks noGrp="1"/>
          </p:cNvSpPr>
          <p:nvPr>
            <p:ph type="sldNum" sz="quarter" idx="10"/>
          </p:nvPr>
        </p:nvSpPr>
        <p:spPr/>
        <p:txBody>
          <a:bodyPr/>
          <a:lstStyle/>
          <a:p>
            <a:fld id="{C13225A2-7D03-413E-BA3B-EF83054293A6}" type="slidenum">
              <a:rPr lang="en-US" smtClean="0"/>
              <a:t>6</a:t>
            </a:fld>
            <a:endParaRPr lang="en-US"/>
          </a:p>
        </p:txBody>
      </p:sp>
    </p:spTree>
    <p:extLst>
      <p:ext uri="{BB962C8B-B14F-4D97-AF65-F5344CB8AC3E}">
        <p14:creationId xmlns:p14="http://schemas.microsoft.com/office/powerpoint/2010/main" val="3659484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SAM commissioning process can be broken down into a series of bullet points as we can see here. The process is of course more detailed than the very brief summary on these two slides, and for that further detail I refer again to the guidance note that is freely available for download. However, these bullet points will give you a general basic idea of how this all works. A client will contact TRICS with some initial information and will request a survey within either the Spring or Autumn survey windows (subject to deadlines for new commissions for both windows). Once all necessary information has been received a survey agreement is sent to the client. It should then be signed and returned, along with a purchase order or letter of authorisation for the initial fixed site visit fee. This allows the site visit to be arranged and take place, after which the detailed TRICS survey specification (the blueprint of instructions as to how the survey is to be undertaken) is written up. This then allows a final quote to be provided to the client for all work associated with the survey.</a:t>
            </a:r>
          </a:p>
        </p:txBody>
      </p:sp>
      <p:sp>
        <p:nvSpPr>
          <p:cNvPr id="4" name="Slide Number Placeholder 3"/>
          <p:cNvSpPr>
            <a:spLocks noGrp="1"/>
          </p:cNvSpPr>
          <p:nvPr>
            <p:ph type="sldNum" sz="quarter" idx="10"/>
          </p:nvPr>
        </p:nvSpPr>
        <p:spPr/>
        <p:txBody>
          <a:bodyPr/>
          <a:lstStyle/>
          <a:p>
            <a:fld id="{C13225A2-7D03-413E-BA3B-EF83054293A6}" type="slidenum">
              <a:rPr lang="en-US" smtClean="0"/>
              <a:t>7</a:t>
            </a:fld>
            <a:endParaRPr lang="en-US"/>
          </a:p>
        </p:txBody>
      </p:sp>
    </p:spTree>
    <p:extLst>
      <p:ext uri="{BB962C8B-B14F-4D97-AF65-F5344CB8AC3E}">
        <p14:creationId xmlns:p14="http://schemas.microsoft.com/office/powerpoint/2010/main" val="4257744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client then has 30 days to provide authorisation and a purchase order covering the final quote. Should this not be received in 30 days the survey is cancelled and the site visit fee is charged to cover work already undertaken, and it needs to be noted that should a survey subsequently be requested again the whole process starts from scratch. Once the PO and authorisation is received, the client is put in touch with the TRICS-approved data collection contractor, who will contact the client to agree a survey date and commence with the data collection process, with the client required to provide some of the supporting information necessary to populate the TRICS database record (guidance notes are provided to assist in this part of the process). Then, the survey is undertaken, followed by the post-survey processing of the data by the contractor. The TRICS data collection form is populated in full and is forwarded to TRICS, and the TRICS team will then input the data and put it through scrutinous validation testing. This will require some further communication to clarify certain validation queries (and the client may need to be involved in this to a certain degree), and once all validation points have been answered the data is considered fully TRICS-compliant, with the finalised TRICS outputs forwarded to the client along with the certificate of TRICS compliance. The client is then invoiced, and the process is completed.</a:t>
            </a:r>
          </a:p>
        </p:txBody>
      </p:sp>
      <p:sp>
        <p:nvSpPr>
          <p:cNvPr id="4" name="Slide Number Placeholder 3"/>
          <p:cNvSpPr>
            <a:spLocks noGrp="1"/>
          </p:cNvSpPr>
          <p:nvPr>
            <p:ph type="sldNum" sz="quarter" idx="10"/>
          </p:nvPr>
        </p:nvSpPr>
        <p:spPr/>
        <p:txBody>
          <a:bodyPr/>
          <a:lstStyle/>
          <a:p>
            <a:fld id="{C13225A2-7D03-413E-BA3B-EF83054293A6}" type="slidenum">
              <a:rPr lang="en-US" smtClean="0"/>
              <a:t>8</a:t>
            </a:fld>
            <a:endParaRPr lang="en-US"/>
          </a:p>
        </p:txBody>
      </p:sp>
    </p:spTree>
    <p:extLst>
      <p:ext uri="{BB962C8B-B14F-4D97-AF65-F5344CB8AC3E}">
        <p14:creationId xmlns:p14="http://schemas.microsoft.com/office/powerpoint/2010/main" val="3466174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Here we can look at the number of SAM surveys that have been commissioned from 2019 onwards. This table is split between SAM surveys in Greater London and those elsewhere. As you can see, there was a bit of a pause in 2020 for obvious reasons, although TRICS did manage to squeeze 5 SAM surveys in during the short period where Covid-19 restrictions allowed surveys to take place, but in 2020 the data collection programme was largely curtailed. Other than the pause of 2020, you can see that SAM surveys have been on the increase, and 2023 is no exception. Even at this point of the year we have more SAM surveys in progress than were undertaken throughout the whole of 2022, so we can expect the 2023 numbers to climb higher as we move towards the Autumn survey window. Note that the 2023 figures do include sites that have yet to be formally commissioned (i.e., survey agreements have yet to be sent out, site visits are scheduled, etc), but it can be assumed that the vast majority of the 2023 surveys shown will be taking place.</a:t>
            </a:r>
          </a:p>
        </p:txBody>
      </p:sp>
      <p:sp>
        <p:nvSpPr>
          <p:cNvPr id="4" name="Slide Number Placeholder 3"/>
          <p:cNvSpPr>
            <a:spLocks noGrp="1"/>
          </p:cNvSpPr>
          <p:nvPr>
            <p:ph type="sldNum" sz="quarter" idx="10"/>
          </p:nvPr>
        </p:nvSpPr>
        <p:spPr/>
        <p:txBody>
          <a:bodyPr/>
          <a:lstStyle/>
          <a:p>
            <a:fld id="{C13225A2-7D03-413E-BA3B-EF83054293A6}" type="slidenum">
              <a:rPr lang="en-US" smtClean="0"/>
              <a:t>9</a:t>
            </a:fld>
            <a:endParaRPr lang="en-US"/>
          </a:p>
        </p:txBody>
      </p:sp>
    </p:spTree>
    <p:extLst>
      <p:ext uri="{BB962C8B-B14F-4D97-AF65-F5344CB8AC3E}">
        <p14:creationId xmlns:p14="http://schemas.microsoft.com/office/powerpoint/2010/main" val="19679048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64493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24674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695980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pPr/>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3293063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04353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6/15/2023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8643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6/15/2023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2831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768760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48A87A34-81AB-432B-8DAE-1953F412C126}" type="datetimeFigureOut">
              <a:rPr lang="en-US" smtClean="0"/>
              <a:t>6/15/2023</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445551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21635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439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69501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6/15/2023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88304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6/15/2023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25369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48A87A34-81AB-432B-8DAE-1953F412C126}" type="datetimeFigureOut">
              <a:rPr lang="en-US" smtClean="0"/>
              <a:t>6/15/2023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54347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96791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68618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6/15/2023</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49556317"/>
      </p:ext>
    </p:extLst>
  </p:cSld>
  <p:clrMap bg1="dk1" tx1="lt1" bg2="dk2" tx2="lt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 id="2147483971" r:id="rId13"/>
    <p:sldLayoutId id="2147483972" r:id="rId14"/>
    <p:sldLayoutId id="2147483973" r:id="rId15"/>
    <p:sldLayoutId id="2147483974" r:id="rId16"/>
    <p:sldLayoutId id="2147483975"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emf"/></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8346" y="2733709"/>
            <a:ext cx="8466110" cy="1373070"/>
          </a:xfrm>
        </p:spPr>
        <p:txBody>
          <a:bodyPr>
            <a:normAutofit/>
          </a:bodyPr>
          <a:lstStyle/>
          <a:p>
            <a:r>
              <a:rPr lang="en-GB" sz="3600" dirty="0"/>
              <a:t>TRICS SAM SURVEYS</a:t>
            </a:r>
            <a:br>
              <a:rPr lang="en-GB" sz="3600" dirty="0"/>
            </a:br>
            <a:r>
              <a:rPr lang="en-GB" sz="3600" dirty="0"/>
              <a:t>AND TRAVEL PLAN MONITORING</a:t>
            </a:r>
            <a:endParaRPr lang="en-US" sz="3600" dirty="0"/>
          </a:p>
        </p:txBody>
      </p:sp>
      <p:sp>
        <p:nvSpPr>
          <p:cNvPr id="3" name="Subtitle 2"/>
          <p:cNvSpPr>
            <a:spLocks noGrp="1"/>
          </p:cNvSpPr>
          <p:nvPr>
            <p:ph type="subTitle" idx="1"/>
          </p:nvPr>
        </p:nvSpPr>
        <p:spPr/>
        <p:txBody>
          <a:bodyPr/>
          <a:lstStyle/>
          <a:p>
            <a:r>
              <a:rPr lang="en-GB" dirty="0"/>
              <a:t>IAN COLES, PROJECT MANAGER, TRICS CONSORTIUM LIMITED</a:t>
            </a:r>
            <a:endParaRPr lang="en-US" dirty="0"/>
          </a:p>
        </p:txBody>
      </p:sp>
      <p:pic>
        <p:nvPicPr>
          <p:cNvPr id="4" name="Picture 3">
            <a:extLst>
              <a:ext uri="{FF2B5EF4-FFF2-40B4-BE49-F238E27FC236}">
                <a16:creationId xmlns:a16="http://schemas.microsoft.com/office/drawing/2014/main" id="{91B1DC3F-621D-4911-BC06-E5F7CC048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3917" y="81740"/>
            <a:ext cx="1138695" cy="1354424"/>
          </a:xfrm>
          <a:prstGeom prst="rect">
            <a:avLst/>
          </a:prstGeom>
        </p:spPr>
      </p:pic>
    </p:spTree>
    <p:extLst>
      <p:ext uri="{BB962C8B-B14F-4D97-AF65-F5344CB8AC3E}">
        <p14:creationId xmlns:p14="http://schemas.microsoft.com/office/powerpoint/2010/main" val="1888121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SAM SURVEYS IN 2023 (IN PROGRESS) *</a:t>
            </a:r>
            <a:endParaRPr lang="en-US" dirty="0"/>
          </a:p>
        </p:txBody>
      </p:sp>
      <p:pic>
        <p:nvPicPr>
          <p:cNvPr id="4" name="Picture 3">
            <a:extLst>
              <a:ext uri="{FF2B5EF4-FFF2-40B4-BE49-F238E27FC236}">
                <a16:creationId xmlns:a16="http://schemas.microsoft.com/office/drawing/2014/main" id="{24BE1DBF-8C93-4655-B42F-D8B3BEAE4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3917" y="81740"/>
            <a:ext cx="1138695" cy="1354424"/>
          </a:xfrm>
          <a:prstGeom prst="rect">
            <a:avLst/>
          </a:prstGeom>
        </p:spPr>
      </p:pic>
      <p:pic>
        <p:nvPicPr>
          <p:cNvPr id="5" name="Picture 4">
            <a:extLst>
              <a:ext uri="{FF2B5EF4-FFF2-40B4-BE49-F238E27FC236}">
                <a16:creationId xmlns:a16="http://schemas.microsoft.com/office/drawing/2014/main" id="{C1EA7FBB-CC60-345E-A75F-C63920B2A39A}"/>
              </a:ext>
            </a:extLst>
          </p:cNvPr>
          <p:cNvPicPr>
            <a:picLocks noChangeAspect="1"/>
          </p:cNvPicPr>
          <p:nvPr/>
        </p:nvPicPr>
        <p:blipFill>
          <a:blip r:embed="rId4"/>
          <a:stretch>
            <a:fillRect/>
          </a:stretch>
        </p:blipFill>
        <p:spPr>
          <a:xfrm>
            <a:off x="95693" y="2097863"/>
            <a:ext cx="7084680" cy="4621504"/>
          </a:xfrm>
          <a:prstGeom prst="rect">
            <a:avLst/>
          </a:prstGeom>
        </p:spPr>
      </p:pic>
      <p:pic>
        <p:nvPicPr>
          <p:cNvPr id="6" name="Picture 5">
            <a:extLst>
              <a:ext uri="{FF2B5EF4-FFF2-40B4-BE49-F238E27FC236}">
                <a16:creationId xmlns:a16="http://schemas.microsoft.com/office/drawing/2014/main" id="{ED9786A9-5599-CBC1-328C-924AC2C514DF}"/>
              </a:ext>
            </a:extLst>
          </p:cNvPr>
          <p:cNvPicPr>
            <a:picLocks noChangeAspect="1"/>
          </p:cNvPicPr>
          <p:nvPr/>
        </p:nvPicPr>
        <p:blipFill>
          <a:blip r:embed="rId5"/>
          <a:stretch>
            <a:fillRect/>
          </a:stretch>
        </p:blipFill>
        <p:spPr>
          <a:xfrm>
            <a:off x="7315200" y="2097863"/>
            <a:ext cx="4757412" cy="2859509"/>
          </a:xfrm>
          <a:prstGeom prst="rect">
            <a:avLst/>
          </a:prstGeom>
        </p:spPr>
      </p:pic>
    </p:spTree>
    <p:extLst>
      <p:ext uri="{BB962C8B-B14F-4D97-AF65-F5344CB8AC3E}">
        <p14:creationId xmlns:p14="http://schemas.microsoft.com/office/powerpoint/2010/main" val="335231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SAM SURVEY HIGHLIGHTS IN 2023:</a:t>
            </a:r>
            <a:br>
              <a:rPr lang="en-GB" dirty="0"/>
            </a:br>
            <a:r>
              <a:rPr lang="en-GB" dirty="0"/>
              <a:t>WEMBLEY PARK ESTATE</a:t>
            </a:r>
            <a:endParaRPr lang="en-US" dirty="0"/>
          </a:p>
        </p:txBody>
      </p:sp>
      <p:sp>
        <p:nvSpPr>
          <p:cNvPr id="3" name="Content Placeholder 2"/>
          <p:cNvSpPr>
            <a:spLocks noGrp="1"/>
          </p:cNvSpPr>
          <p:nvPr>
            <p:ph idx="1"/>
          </p:nvPr>
        </p:nvSpPr>
        <p:spPr>
          <a:xfrm>
            <a:off x="680321" y="2336872"/>
            <a:ext cx="4859242" cy="4106457"/>
          </a:xfrm>
        </p:spPr>
        <p:txBody>
          <a:bodyPr>
            <a:normAutofit/>
          </a:bodyPr>
          <a:lstStyle/>
          <a:p>
            <a:r>
              <a:rPr lang="en-GB" dirty="0"/>
              <a:t>The largest SAM survey commissioned to date took place at the multi-use Wembley Park Estate in March 2023.</a:t>
            </a:r>
          </a:p>
          <a:p>
            <a:r>
              <a:rPr lang="en-GB" dirty="0"/>
              <a:t>It required an adapted methodology to maximise efficiency and minimise resources.</a:t>
            </a:r>
          </a:p>
          <a:p>
            <a:r>
              <a:rPr lang="en-GB" dirty="0"/>
              <a:t>The results of the survey will become available soon.</a:t>
            </a:r>
          </a:p>
        </p:txBody>
      </p:sp>
      <p:pic>
        <p:nvPicPr>
          <p:cNvPr id="4" name="Picture 3">
            <a:extLst>
              <a:ext uri="{FF2B5EF4-FFF2-40B4-BE49-F238E27FC236}">
                <a16:creationId xmlns:a16="http://schemas.microsoft.com/office/drawing/2014/main" id="{24BE1DBF-8C93-4655-B42F-D8B3BEAE4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3917" y="81740"/>
            <a:ext cx="1138695" cy="1354424"/>
          </a:xfrm>
          <a:prstGeom prst="rect">
            <a:avLst/>
          </a:prstGeom>
        </p:spPr>
      </p:pic>
      <p:pic>
        <p:nvPicPr>
          <p:cNvPr id="6" name="Picture 5">
            <a:extLst>
              <a:ext uri="{FF2B5EF4-FFF2-40B4-BE49-F238E27FC236}">
                <a16:creationId xmlns:a16="http://schemas.microsoft.com/office/drawing/2014/main" id="{140F4983-362D-8C2B-F97B-12A89825DEAA}"/>
              </a:ext>
            </a:extLst>
          </p:cNvPr>
          <p:cNvPicPr>
            <a:picLocks noChangeAspect="1"/>
          </p:cNvPicPr>
          <p:nvPr/>
        </p:nvPicPr>
        <p:blipFill>
          <a:blip r:embed="rId4"/>
          <a:stretch>
            <a:fillRect/>
          </a:stretch>
        </p:blipFill>
        <p:spPr>
          <a:xfrm>
            <a:off x="5852544" y="2432565"/>
            <a:ext cx="5906670" cy="4106457"/>
          </a:xfrm>
          <a:prstGeom prst="rect">
            <a:avLst/>
          </a:prstGeom>
        </p:spPr>
      </p:pic>
    </p:spTree>
    <p:extLst>
      <p:ext uri="{BB962C8B-B14F-4D97-AF65-F5344CB8AC3E}">
        <p14:creationId xmlns:p14="http://schemas.microsoft.com/office/powerpoint/2010/main" val="3514375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SAM SURVEY HIGHLIGHTS IN 2023:</a:t>
            </a:r>
            <a:br>
              <a:rPr lang="en-GB" dirty="0"/>
            </a:br>
            <a:r>
              <a:rPr lang="en-GB" dirty="0"/>
              <a:t>WESTFIELD IN SHEPHERD’S BUSH</a:t>
            </a:r>
            <a:endParaRPr lang="en-US" dirty="0"/>
          </a:p>
        </p:txBody>
      </p:sp>
      <p:sp>
        <p:nvSpPr>
          <p:cNvPr id="3" name="Content Placeholder 2"/>
          <p:cNvSpPr>
            <a:spLocks noGrp="1"/>
          </p:cNvSpPr>
          <p:nvPr>
            <p:ph idx="1"/>
          </p:nvPr>
        </p:nvSpPr>
        <p:spPr>
          <a:xfrm>
            <a:off x="680321" y="2336872"/>
            <a:ext cx="4859242" cy="4106457"/>
          </a:xfrm>
        </p:spPr>
        <p:txBody>
          <a:bodyPr>
            <a:normAutofit/>
          </a:bodyPr>
          <a:lstStyle/>
          <a:p>
            <a:r>
              <a:rPr lang="en-GB" dirty="0"/>
              <a:t>The fourth SAM survey at Westfield in Shepherd’s Bush is taking place at the beginning of July 2023.</a:t>
            </a:r>
          </a:p>
          <a:p>
            <a:r>
              <a:rPr lang="en-GB" dirty="0"/>
              <a:t>This development also required an adapted survey methodology.</a:t>
            </a:r>
          </a:p>
          <a:p>
            <a:r>
              <a:rPr lang="en-GB" dirty="0"/>
              <a:t>The results of the survey will become available later this year.</a:t>
            </a:r>
          </a:p>
          <a:p>
            <a:endParaRPr lang="en-GB" dirty="0"/>
          </a:p>
        </p:txBody>
      </p:sp>
      <p:pic>
        <p:nvPicPr>
          <p:cNvPr id="4" name="Picture 3">
            <a:extLst>
              <a:ext uri="{FF2B5EF4-FFF2-40B4-BE49-F238E27FC236}">
                <a16:creationId xmlns:a16="http://schemas.microsoft.com/office/drawing/2014/main" id="{24BE1DBF-8C93-4655-B42F-D8B3BEAE4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3917" y="81740"/>
            <a:ext cx="1138695" cy="1354424"/>
          </a:xfrm>
          <a:prstGeom prst="rect">
            <a:avLst/>
          </a:prstGeom>
        </p:spPr>
      </p:pic>
      <p:pic>
        <p:nvPicPr>
          <p:cNvPr id="7" name="Picture 6">
            <a:extLst>
              <a:ext uri="{FF2B5EF4-FFF2-40B4-BE49-F238E27FC236}">
                <a16:creationId xmlns:a16="http://schemas.microsoft.com/office/drawing/2014/main" id="{3C85F70B-1ACB-527A-2F3E-6860CEE5D93E}"/>
              </a:ext>
            </a:extLst>
          </p:cNvPr>
          <p:cNvPicPr>
            <a:picLocks noChangeAspect="1"/>
          </p:cNvPicPr>
          <p:nvPr/>
        </p:nvPicPr>
        <p:blipFill>
          <a:blip r:embed="rId4"/>
          <a:stretch>
            <a:fillRect/>
          </a:stretch>
        </p:blipFill>
        <p:spPr>
          <a:xfrm>
            <a:off x="6096000" y="2336872"/>
            <a:ext cx="5712265" cy="4106457"/>
          </a:xfrm>
          <a:prstGeom prst="rect">
            <a:avLst/>
          </a:prstGeom>
        </p:spPr>
      </p:pic>
    </p:spTree>
    <p:extLst>
      <p:ext uri="{BB962C8B-B14F-4D97-AF65-F5344CB8AC3E}">
        <p14:creationId xmlns:p14="http://schemas.microsoft.com/office/powerpoint/2010/main" val="753422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UPDATED TRAVEL PLAN DATA SECTION IN 2023</a:t>
            </a:r>
            <a:endParaRPr lang="en-US" dirty="0"/>
          </a:p>
        </p:txBody>
      </p:sp>
      <p:sp>
        <p:nvSpPr>
          <p:cNvPr id="3" name="Content Placeholder 2"/>
          <p:cNvSpPr>
            <a:spLocks noGrp="1"/>
          </p:cNvSpPr>
          <p:nvPr>
            <p:ph idx="1"/>
          </p:nvPr>
        </p:nvSpPr>
        <p:spPr>
          <a:xfrm>
            <a:off x="680321" y="2336872"/>
            <a:ext cx="9613861" cy="4106457"/>
          </a:xfrm>
        </p:spPr>
        <p:txBody>
          <a:bodyPr>
            <a:normAutofit/>
          </a:bodyPr>
          <a:lstStyle/>
          <a:p>
            <a:r>
              <a:rPr lang="en-GB" dirty="0"/>
              <a:t>The original Travel Plan data section was introduced for all SAM surveys in 2005.</a:t>
            </a:r>
          </a:p>
          <a:p>
            <a:r>
              <a:rPr lang="en-GB" dirty="0"/>
              <a:t>It was originally envisaged that most SAM surveys would be at employment sites such as offices, but most have been at residential developments.</a:t>
            </a:r>
          </a:p>
          <a:p>
            <a:r>
              <a:rPr lang="en-GB" dirty="0"/>
              <a:t>In 2022 the Travel Plan Working Group was formed and reviewed the existing Travel Plan data section.</a:t>
            </a:r>
          </a:p>
          <a:p>
            <a:r>
              <a:rPr lang="en-GB" dirty="0"/>
              <a:t>A full update of the Travel Plan data section has been introduced for all 2023 SAM surveys, split between residential and non-residential developments.</a:t>
            </a:r>
          </a:p>
        </p:txBody>
      </p:sp>
      <p:pic>
        <p:nvPicPr>
          <p:cNvPr id="4" name="Picture 3">
            <a:extLst>
              <a:ext uri="{FF2B5EF4-FFF2-40B4-BE49-F238E27FC236}">
                <a16:creationId xmlns:a16="http://schemas.microsoft.com/office/drawing/2014/main" id="{24BE1DBF-8C93-4655-B42F-D8B3BEAE4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3917" y="81740"/>
            <a:ext cx="1138695" cy="1354424"/>
          </a:xfrm>
          <a:prstGeom prst="rect">
            <a:avLst/>
          </a:prstGeom>
        </p:spPr>
      </p:pic>
    </p:spTree>
    <p:extLst>
      <p:ext uri="{BB962C8B-B14F-4D97-AF65-F5344CB8AC3E}">
        <p14:creationId xmlns:p14="http://schemas.microsoft.com/office/powerpoint/2010/main" val="1567616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24BE1DBF-8C93-4655-B42F-D8B3BEAE4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3917" y="81740"/>
            <a:ext cx="1138695" cy="1354424"/>
          </a:xfrm>
          <a:prstGeom prst="rect">
            <a:avLst/>
          </a:prstGeom>
        </p:spPr>
      </p:pic>
      <p:pic>
        <p:nvPicPr>
          <p:cNvPr id="8" name="Picture 7">
            <a:extLst>
              <a:ext uri="{FF2B5EF4-FFF2-40B4-BE49-F238E27FC236}">
                <a16:creationId xmlns:a16="http://schemas.microsoft.com/office/drawing/2014/main" id="{5B8DC9A2-FCEB-C9A0-7237-8527645B52F2}"/>
              </a:ext>
            </a:extLst>
          </p:cNvPr>
          <p:cNvPicPr>
            <a:picLocks noChangeAspect="1"/>
          </p:cNvPicPr>
          <p:nvPr/>
        </p:nvPicPr>
        <p:blipFill>
          <a:blip r:embed="rId4"/>
          <a:stretch>
            <a:fillRect/>
          </a:stretch>
        </p:blipFill>
        <p:spPr>
          <a:xfrm>
            <a:off x="-1" y="594"/>
            <a:ext cx="10717619" cy="6857406"/>
          </a:xfrm>
          <a:prstGeom prst="rect">
            <a:avLst/>
          </a:prstGeom>
        </p:spPr>
      </p:pic>
    </p:spTree>
    <p:extLst>
      <p:ext uri="{BB962C8B-B14F-4D97-AF65-F5344CB8AC3E}">
        <p14:creationId xmlns:p14="http://schemas.microsoft.com/office/powerpoint/2010/main" val="3255970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24BE1DBF-8C93-4655-B42F-D8B3BEAE4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3917" y="81740"/>
            <a:ext cx="1138695" cy="1354424"/>
          </a:xfrm>
          <a:prstGeom prst="rect">
            <a:avLst/>
          </a:prstGeom>
        </p:spPr>
      </p:pic>
      <p:pic>
        <p:nvPicPr>
          <p:cNvPr id="7" name="Picture 6">
            <a:extLst>
              <a:ext uri="{FF2B5EF4-FFF2-40B4-BE49-F238E27FC236}">
                <a16:creationId xmlns:a16="http://schemas.microsoft.com/office/drawing/2014/main" id="{0F163523-3EF6-9A34-21E8-4319A949A204}"/>
              </a:ext>
            </a:extLst>
          </p:cNvPr>
          <p:cNvPicPr>
            <a:picLocks noChangeAspect="1"/>
          </p:cNvPicPr>
          <p:nvPr/>
        </p:nvPicPr>
        <p:blipFill>
          <a:blip r:embed="rId4"/>
          <a:stretch>
            <a:fillRect/>
          </a:stretch>
        </p:blipFill>
        <p:spPr>
          <a:xfrm>
            <a:off x="-1" y="0"/>
            <a:ext cx="10652263" cy="6858000"/>
          </a:xfrm>
          <a:prstGeom prst="rect">
            <a:avLst/>
          </a:prstGeom>
        </p:spPr>
      </p:pic>
    </p:spTree>
    <p:extLst>
      <p:ext uri="{BB962C8B-B14F-4D97-AF65-F5344CB8AC3E}">
        <p14:creationId xmlns:p14="http://schemas.microsoft.com/office/powerpoint/2010/main" val="652479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24BE1DBF-8C93-4655-B42F-D8B3BEAE4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3917" y="81740"/>
            <a:ext cx="1138695" cy="1354424"/>
          </a:xfrm>
          <a:prstGeom prst="rect">
            <a:avLst/>
          </a:prstGeom>
        </p:spPr>
      </p:pic>
      <p:pic>
        <p:nvPicPr>
          <p:cNvPr id="5" name="Picture 4">
            <a:extLst>
              <a:ext uri="{FF2B5EF4-FFF2-40B4-BE49-F238E27FC236}">
                <a16:creationId xmlns:a16="http://schemas.microsoft.com/office/drawing/2014/main" id="{6C1DB0AA-2EF2-5173-F3B2-4413A7DF4637}"/>
              </a:ext>
            </a:extLst>
          </p:cNvPr>
          <p:cNvPicPr>
            <a:picLocks noChangeAspect="1"/>
          </p:cNvPicPr>
          <p:nvPr/>
        </p:nvPicPr>
        <p:blipFill>
          <a:blip r:embed="rId4"/>
          <a:stretch>
            <a:fillRect/>
          </a:stretch>
        </p:blipFill>
        <p:spPr>
          <a:xfrm>
            <a:off x="0" y="0"/>
            <a:ext cx="10641467" cy="6858000"/>
          </a:xfrm>
          <a:prstGeom prst="rect">
            <a:avLst/>
          </a:prstGeom>
        </p:spPr>
      </p:pic>
    </p:spTree>
    <p:extLst>
      <p:ext uri="{BB962C8B-B14F-4D97-AF65-F5344CB8AC3E}">
        <p14:creationId xmlns:p14="http://schemas.microsoft.com/office/powerpoint/2010/main" val="843038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24BE1DBF-8C93-4655-B42F-D8B3BEAE4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3917" y="81740"/>
            <a:ext cx="1138695" cy="1354424"/>
          </a:xfrm>
          <a:prstGeom prst="rect">
            <a:avLst/>
          </a:prstGeom>
        </p:spPr>
      </p:pic>
      <p:pic>
        <p:nvPicPr>
          <p:cNvPr id="6" name="Picture 5">
            <a:extLst>
              <a:ext uri="{FF2B5EF4-FFF2-40B4-BE49-F238E27FC236}">
                <a16:creationId xmlns:a16="http://schemas.microsoft.com/office/drawing/2014/main" id="{B06689A8-42EF-C21F-605F-EBDA73F6C8A2}"/>
              </a:ext>
            </a:extLst>
          </p:cNvPr>
          <p:cNvPicPr>
            <a:picLocks noChangeAspect="1"/>
          </p:cNvPicPr>
          <p:nvPr/>
        </p:nvPicPr>
        <p:blipFill>
          <a:blip r:embed="rId4"/>
          <a:stretch>
            <a:fillRect/>
          </a:stretch>
        </p:blipFill>
        <p:spPr>
          <a:xfrm>
            <a:off x="-1" y="0"/>
            <a:ext cx="10634003" cy="6858000"/>
          </a:xfrm>
          <a:prstGeom prst="rect">
            <a:avLst/>
          </a:prstGeom>
        </p:spPr>
      </p:pic>
    </p:spTree>
    <p:extLst>
      <p:ext uri="{BB962C8B-B14F-4D97-AF65-F5344CB8AC3E}">
        <p14:creationId xmlns:p14="http://schemas.microsoft.com/office/powerpoint/2010/main" val="1449468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24BE1DBF-8C93-4655-B42F-D8B3BEAE4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3917" y="81740"/>
            <a:ext cx="1138695" cy="1354424"/>
          </a:xfrm>
          <a:prstGeom prst="rect">
            <a:avLst/>
          </a:prstGeom>
        </p:spPr>
      </p:pic>
      <p:pic>
        <p:nvPicPr>
          <p:cNvPr id="5" name="Picture 4">
            <a:extLst>
              <a:ext uri="{FF2B5EF4-FFF2-40B4-BE49-F238E27FC236}">
                <a16:creationId xmlns:a16="http://schemas.microsoft.com/office/drawing/2014/main" id="{824A43C5-8C61-2F1E-9764-3AF0B279BC93}"/>
              </a:ext>
            </a:extLst>
          </p:cNvPr>
          <p:cNvPicPr>
            <a:picLocks noChangeAspect="1"/>
          </p:cNvPicPr>
          <p:nvPr/>
        </p:nvPicPr>
        <p:blipFill>
          <a:blip r:embed="rId4"/>
          <a:stretch>
            <a:fillRect/>
          </a:stretch>
        </p:blipFill>
        <p:spPr>
          <a:xfrm>
            <a:off x="0" y="-38416"/>
            <a:ext cx="10716084" cy="6896416"/>
          </a:xfrm>
          <a:prstGeom prst="rect">
            <a:avLst/>
          </a:prstGeom>
        </p:spPr>
      </p:pic>
    </p:spTree>
    <p:extLst>
      <p:ext uri="{BB962C8B-B14F-4D97-AF65-F5344CB8AC3E}">
        <p14:creationId xmlns:p14="http://schemas.microsoft.com/office/powerpoint/2010/main" val="2158511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24BE1DBF-8C93-4655-B42F-D8B3BEAE4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3917" y="81740"/>
            <a:ext cx="1138695" cy="1354424"/>
          </a:xfrm>
          <a:prstGeom prst="rect">
            <a:avLst/>
          </a:prstGeom>
        </p:spPr>
      </p:pic>
      <p:pic>
        <p:nvPicPr>
          <p:cNvPr id="6" name="Picture 5">
            <a:extLst>
              <a:ext uri="{FF2B5EF4-FFF2-40B4-BE49-F238E27FC236}">
                <a16:creationId xmlns:a16="http://schemas.microsoft.com/office/drawing/2014/main" id="{011481E1-C232-0FCE-26AB-1BAEAD9FF991}"/>
              </a:ext>
            </a:extLst>
          </p:cNvPr>
          <p:cNvPicPr>
            <a:picLocks noChangeAspect="1"/>
          </p:cNvPicPr>
          <p:nvPr/>
        </p:nvPicPr>
        <p:blipFill>
          <a:blip r:embed="rId4"/>
          <a:stretch>
            <a:fillRect/>
          </a:stretch>
        </p:blipFill>
        <p:spPr>
          <a:xfrm>
            <a:off x="0" y="0"/>
            <a:ext cx="10660530" cy="6858000"/>
          </a:xfrm>
          <a:prstGeom prst="rect">
            <a:avLst/>
          </a:prstGeom>
        </p:spPr>
      </p:pic>
    </p:spTree>
    <p:extLst>
      <p:ext uri="{BB962C8B-B14F-4D97-AF65-F5344CB8AC3E}">
        <p14:creationId xmlns:p14="http://schemas.microsoft.com/office/powerpoint/2010/main" val="1978626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ARE SAM SURVEYS?</a:t>
            </a:r>
            <a:endParaRPr lang="en-US" dirty="0"/>
          </a:p>
        </p:txBody>
      </p:sp>
      <p:sp>
        <p:nvSpPr>
          <p:cNvPr id="3" name="Content Placeholder 2"/>
          <p:cNvSpPr>
            <a:spLocks noGrp="1"/>
          </p:cNvSpPr>
          <p:nvPr>
            <p:ph idx="1"/>
          </p:nvPr>
        </p:nvSpPr>
        <p:spPr>
          <a:xfrm>
            <a:off x="680321" y="2336872"/>
            <a:ext cx="9613861" cy="4106457"/>
          </a:xfrm>
        </p:spPr>
        <p:txBody>
          <a:bodyPr>
            <a:normAutofit lnSpcReduction="10000"/>
          </a:bodyPr>
          <a:lstStyle/>
          <a:p>
            <a:r>
              <a:rPr lang="en-GB" sz="2400" dirty="0"/>
              <a:t>SAM stands for “Standardised Assessment Methodology”, the TRICS system for Travel Plan Monitoring through multi-modal surveys.</a:t>
            </a:r>
          </a:p>
          <a:p>
            <a:r>
              <a:rPr lang="en-GB" sz="2400" dirty="0"/>
              <a:t>The first SAM surveys took place in 2005.</a:t>
            </a:r>
          </a:p>
          <a:p>
            <a:r>
              <a:rPr lang="en-GB" sz="2400" dirty="0"/>
              <a:t>SAM surveys are usually a result of planning permission conditions from a local authority.</a:t>
            </a:r>
            <a:endParaRPr lang="en-GB" sz="2000" dirty="0"/>
          </a:p>
          <a:p>
            <a:r>
              <a:rPr lang="en-GB" sz="2400" dirty="0"/>
              <a:t>These surveys have become an increasingly common requirement in recent years.</a:t>
            </a:r>
          </a:p>
          <a:p>
            <a:r>
              <a:rPr lang="en-GB" dirty="0"/>
              <a:t>SAM surveys populate the TRICS database alongside our annual data collection programmes.</a:t>
            </a:r>
            <a:endParaRPr lang="en-GB" sz="2400" dirty="0"/>
          </a:p>
          <a:p>
            <a:r>
              <a:rPr lang="en-GB" dirty="0"/>
              <a:t>TRICS Guidance is available for organisations to assist them in commissioning SAM surveys.</a:t>
            </a:r>
            <a:endParaRPr lang="en-GB" sz="2400" dirty="0"/>
          </a:p>
          <a:p>
            <a:pPr marL="0" indent="0">
              <a:buNone/>
            </a:pPr>
            <a:endParaRPr lang="en-GB" dirty="0"/>
          </a:p>
        </p:txBody>
      </p:sp>
      <p:pic>
        <p:nvPicPr>
          <p:cNvPr id="4" name="Picture 3">
            <a:extLst>
              <a:ext uri="{FF2B5EF4-FFF2-40B4-BE49-F238E27FC236}">
                <a16:creationId xmlns:a16="http://schemas.microsoft.com/office/drawing/2014/main" id="{24BE1DBF-8C93-4655-B42F-D8B3BEAE4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3917" y="81740"/>
            <a:ext cx="1138695" cy="1354424"/>
          </a:xfrm>
          <a:prstGeom prst="rect">
            <a:avLst/>
          </a:prstGeom>
        </p:spPr>
      </p:pic>
    </p:spTree>
    <p:extLst>
      <p:ext uri="{BB962C8B-B14F-4D97-AF65-F5344CB8AC3E}">
        <p14:creationId xmlns:p14="http://schemas.microsoft.com/office/powerpoint/2010/main" val="1718812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24BE1DBF-8C93-4655-B42F-D8B3BEAE4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3917" y="81740"/>
            <a:ext cx="1138695" cy="1354424"/>
          </a:xfrm>
          <a:prstGeom prst="rect">
            <a:avLst/>
          </a:prstGeom>
        </p:spPr>
      </p:pic>
      <p:pic>
        <p:nvPicPr>
          <p:cNvPr id="5" name="Picture 4">
            <a:extLst>
              <a:ext uri="{FF2B5EF4-FFF2-40B4-BE49-F238E27FC236}">
                <a16:creationId xmlns:a16="http://schemas.microsoft.com/office/drawing/2014/main" id="{197B9A22-473E-9549-7600-00FF218DB5D8}"/>
              </a:ext>
            </a:extLst>
          </p:cNvPr>
          <p:cNvPicPr>
            <a:picLocks noChangeAspect="1"/>
          </p:cNvPicPr>
          <p:nvPr/>
        </p:nvPicPr>
        <p:blipFill>
          <a:blip r:embed="rId4"/>
          <a:stretch>
            <a:fillRect/>
          </a:stretch>
        </p:blipFill>
        <p:spPr>
          <a:xfrm>
            <a:off x="0" y="0"/>
            <a:ext cx="10653060" cy="6858000"/>
          </a:xfrm>
          <a:prstGeom prst="rect">
            <a:avLst/>
          </a:prstGeom>
        </p:spPr>
      </p:pic>
    </p:spTree>
    <p:extLst>
      <p:ext uri="{BB962C8B-B14F-4D97-AF65-F5344CB8AC3E}">
        <p14:creationId xmlns:p14="http://schemas.microsoft.com/office/powerpoint/2010/main" val="3239617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24BE1DBF-8C93-4655-B42F-D8B3BEAE4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3917" y="81740"/>
            <a:ext cx="1138695" cy="1354424"/>
          </a:xfrm>
          <a:prstGeom prst="rect">
            <a:avLst/>
          </a:prstGeom>
        </p:spPr>
      </p:pic>
      <p:pic>
        <p:nvPicPr>
          <p:cNvPr id="5" name="Picture 4">
            <a:extLst>
              <a:ext uri="{FF2B5EF4-FFF2-40B4-BE49-F238E27FC236}">
                <a16:creationId xmlns:a16="http://schemas.microsoft.com/office/drawing/2014/main" id="{FE4A453F-8F05-8312-C7A6-CC35DAB572AF}"/>
              </a:ext>
            </a:extLst>
          </p:cNvPr>
          <p:cNvPicPr>
            <a:picLocks noChangeAspect="1"/>
          </p:cNvPicPr>
          <p:nvPr/>
        </p:nvPicPr>
        <p:blipFill>
          <a:blip r:embed="rId4"/>
          <a:stretch>
            <a:fillRect/>
          </a:stretch>
        </p:blipFill>
        <p:spPr>
          <a:xfrm>
            <a:off x="0" y="0"/>
            <a:ext cx="10547498" cy="6867444"/>
          </a:xfrm>
          <a:prstGeom prst="rect">
            <a:avLst/>
          </a:prstGeom>
        </p:spPr>
      </p:pic>
    </p:spTree>
    <p:extLst>
      <p:ext uri="{BB962C8B-B14F-4D97-AF65-F5344CB8AC3E}">
        <p14:creationId xmlns:p14="http://schemas.microsoft.com/office/powerpoint/2010/main" val="3020282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24BE1DBF-8C93-4655-B42F-D8B3BEAE4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3917" y="81740"/>
            <a:ext cx="1138695" cy="1354424"/>
          </a:xfrm>
          <a:prstGeom prst="rect">
            <a:avLst/>
          </a:prstGeom>
        </p:spPr>
      </p:pic>
      <p:pic>
        <p:nvPicPr>
          <p:cNvPr id="5" name="Picture 4">
            <a:extLst>
              <a:ext uri="{FF2B5EF4-FFF2-40B4-BE49-F238E27FC236}">
                <a16:creationId xmlns:a16="http://schemas.microsoft.com/office/drawing/2014/main" id="{92F47472-E3BF-CAD3-9FAD-575A0678BFB8}"/>
              </a:ext>
            </a:extLst>
          </p:cNvPr>
          <p:cNvPicPr>
            <a:picLocks noChangeAspect="1"/>
          </p:cNvPicPr>
          <p:nvPr/>
        </p:nvPicPr>
        <p:blipFill>
          <a:blip r:embed="rId4"/>
          <a:stretch>
            <a:fillRect/>
          </a:stretch>
        </p:blipFill>
        <p:spPr>
          <a:xfrm>
            <a:off x="0" y="0"/>
            <a:ext cx="10621717" cy="6858000"/>
          </a:xfrm>
          <a:prstGeom prst="rect">
            <a:avLst/>
          </a:prstGeom>
        </p:spPr>
      </p:pic>
    </p:spTree>
    <p:extLst>
      <p:ext uri="{BB962C8B-B14F-4D97-AF65-F5344CB8AC3E}">
        <p14:creationId xmlns:p14="http://schemas.microsoft.com/office/powerpoint/2010/main" val="3147543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TRICS TRAVEL PLAN MONITORING REPORT FACILITY (TPMR)</a:t>
            </a:r>
            <a:endParaRPr lang="en-US" dirty="0"/>
          </a:p>
        </p:txBody>
      </p:sp>
      <p:sp>
        <p:nvSpPr>
          <p:cNvPr id="3" name="Content Placeholder 2"/>
          <p:cNvSpPr>
            <a:spLocks noGrp="1"/>
          </p:cNvSpPr>
          <p:nvPr>
            <p:ph idx="1"/>
          </p:nvPr>
        </p:nvSpPr>
        <p:spPr>
          <a:xfrm>
            <a:off x="680321" y="2336872"/>
            <a:ext cx="9613861" cy="4106457"/>
          </a:xfrm>
        </p:spPr>
        <p:txBody>
          <a:bodyPr>
            <a:normAutofit/>
          </a:bodyPr>
          <a:lstStyle/>
          <a:p>
            <a:r>
              <a:rPr lang="en-GB" sz="2400" dirty="0"/>
              <a:t>A facility within TRICS that can be accessed when viewing any individual TRICS SAM survey.</a:t>
            </a:r>
          </a:p>
          <a:p>
            <a:r>
              <a:rPr lang="en-GB" sz="2400" dirty="0"/>
              <a:t>It allows users to select items for inclusion such as trip rates for specified time periods, vehicle occupancy splits and mode split pie charts.</a:t>
            </a:r>
          </a:p>
          <a:p>
            <a:r>
              <a:rPr lang="en-GB" sz="2400" dirty="0"/>
              <a:t>The report can then be output which contains explanatory commentary suitable for those not familiar with TRICS.</a:t>
            </a:r>
          </a:p>
          <a:p>
            <a:r>
              <a:rPr lang="en-GB" sz="2400" dirty="0"/>
              <a:t>It is a handy instant monitoring report facility that is being updated for September 2023.</a:t>
            </a:r>
          </a:p>
        </p:txBody>
      </p:sp>
      <p:pic>
        <p:nvPicPr>
          <p:cNvPr id="4" name="Picture 3">
            <a:extLst>
              <a:ext uri="{FF2B5EF4-FFF2-40B4-BE49-F238E27FC236}">
                <a16:creationId xmlns:a16="http://schemas.microsoft.com/office/drawing/2014/main" id="{24BE1DBF-8C93-4655-B42F-D8B3BEAE4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3917" y="81740"/>
            <a:ext cx="1138695" cy="1354424"/>
          </a:xfrm>
          <a:prstGeom prst="rect">
            <a:avLst/>
          </a:prstGeom>
        </p:spPr>
      </p:pic>
    </p:spTree>
    <p:extLst>
      <p:ext uri="{BB962C8B-B14F-4D97-AF65-F5344CB8AC3E}">
        <p14:creationId xmlns:p14="http://schemas.microsoft.com/office/powerpoint/2010/main" val="5178485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173D7-4553-66B0-357D-8ABC66D69F6C}"/>
              </a:ext>
            </a:extLst>
          </p:cNvPr>
          <p:cNvSpPr>
            <a:spLocks noGrp="1"/>
          </p:cNvSpPr>
          <p:nvPr>
            <p:ph type="title"/>
          </p:nvPr>
        </p:nvSpPr>
        <p:spPr/>
        <p:txBody>
          <a:bodyPr/>
          <a:lstStyle/>
          <a:p>
            <a:r>
              <a:rPr lang="en-GB" dirty="0"/>
              <a:t>TPMR FACILITY: ACCESSIBLE FROM WITHIN INDIVIDUAL SAM SITES IN TRICS</a:t>
            </a:r>
          </a:p>
        </p:txBody>
      </p:sp>
      <p:pic>
        <p:nvPicPr>
          <p:cNvPr id="4" name="Picture 3">
            <a:extLst>
              <a:ext uri="{FF2B5EF4-FFF2-40B4-BE49-F238E27FC236}">
                <a16:creationId xmlns:a16="http://schemas.microsoft.com/office/drawing/2014/main" id="{DDA8047C-AFBE-6012-BC6B-50363AF33BC9}"/>
              </a:ext>
            </a:extLst>
          </p:cNvPr>
          <p:cNvPicPr>
            <a:picLocks noChangeAspect="1"/>
          </p:cNvPicPr>
          <p:nvPr/>
        </p:nvPicPr>
        <p:blipFill>
          <a:blip r:embed="rId3"/>
          <a:stretch>
            <a:fillRect/>
          </a:stretch>
        </p:blipFill>
        <p:spPr>
          <a:xfrm>
            <a:off x="10944702" y="73465"/>
            <a:ext cx="1133954" cy="1359526"/>
          </a:xfrm>
          <a:prstGeom prst="rect">
            <a:avLst/>
          </a:prstGeom>
        </p:spPr>
      </p:pic>
      <p:pic>
        <p:nvPicPr>
          <p:cNvPr id="6" name="Picture 5">
            <a:extLst>
              <a:ext uri="{FF2B5EF4-FFF2-40B4-BE49-F238E27FC236}">
                <a16:creationId xmlns:a16="http://schemas.microsoft.com/office/drawing/2014/main" id="{850C9A49-57A2-D29A-D568-8294FF91A423}"/>
              </a:ext>
            </a:extLst>
          </p:cNvPr>
          <p:cNvPicPr>
            <a:picLocks noChangeAspect="1"/>
          </p:cNvPicPr>
          <p:nvPr/>
        </p:nvPicPr>
        <p:blipFill>
          <a:blip r:embed="rId4"/>
          <a:stretch>
            <a:fillRect/>
          </a:stretch>
        </p:blipFill>
        <p:spPr>
          <a:xfrm>
            <a:off x="169821" y="2427288"/>
            <a:ext cx="1223485" cy="4246562"/>
          </a:xfrm>
          <a:prstGeom prst="rect">
            <a:avLst/>
          </a:prstGeom>
        </p:spPr>
      </p:pic>
      <p:pic>
        <p:nvPicPr>
          <p:cNvPr id="8" name="Picture 7">
            <a:extLst>
              <a:ext uri="{FF2B5EF4-FFF2-40B4-BE49-F238E27FC236}">
                <a16:creationId xmlns:a16="http://schemas.microsoft.com/office/drawing/2014/main" id="{5E472C0F-61B1-66F5-44AA-2B2BCD58A72C}"/>
              </a:ext>
            </a:extLst>
          </p:cNvPr>
          <p:cNvPicPr>
            <a:picLocks noChangeAspect="1"/>
          </p:cNvPicPr>
          <p:nvPr/>
        </p:nvPicPr>
        <p:blipFill>
          <a:blip r:embed="rId5"/>
          <a:stretch>
            <a:fillRect/>
          </a:stretch>
        </p:blipFill>
        <p:spPr>
          <a:xfrm>
            <a:off x="1531088" y="2427288"/>
            <a:ext cx="6244408" cy="3852036"/>
          </a:xfrm>
          <a:prstGeom prst="rect">
            <a:avLst/>
          </a:prstGeom>
        </p:spPr>
      </p:pic>
      <p:pic>
        <p:nvPicPr>
          <p:cNvPr id="10" name="Picture 9">
            <a:extLst>
              <a:ext uri="{FF2B5EF4-FFF2-40B4-BE49-F238E27FC236}">
                <a16:creationId xmlns:a16="http://schemas.microsoft.com/office/drawing/2014/main" id="{E683A81F-E4CE-49A5-70A3-3824303A4BC9}"/>
              </a:ext>
            </a:extLst>
          </p:cNvPr>
          <p:cNvPicPr>
            <a:picLocks noChangeAspect="1"/>
          </p:cNvPicPr>
          <p:nvPr/>
        </p:nvPicPr>
        <p:blipFill>
          <a:blip r:embed="rId6"/>
          <a:stretch>
            <a:fillRect/>
          </a:stretch>
        </p:blipFill>
        <p:spPr>
          <a:xfrm>
            <a:off x="7913278" y="2154145"/>
            <a:ext cx="3825734" cy="4519705"/>
          </a:xfrm>
          <a:prstGeom prst="rect">
            <a:avLst/>
          </a:prstGeom>
        </p:spPr>
      </p:pic>
    </p:spTree>
    <p:extLst>
      <p:ext uri="{BB962C8B-B14F-4D97-AF65-F5344CB8AC3E}">
        <p14:creationId xmlns:p14="http://schemas.microsoft.com/office/powerpoint/2010/main" val="35011058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TPMR UPDATE: SEPTEMBER 2023</a:t>
            </a:r>
            <a:endParaRPr lang="en-US" dirty="0"/>
          </a:p>
        </p:txBody>
      </p:sp>
      <p:sp>
        <p:nvSpPr>
          <p:cNvPr id="3" name="Content Placeholder 2"/>
          <p:cNvSpPr>
            <a:spLocks noGrp="1"/>
          </p:cNvSpPr>
          <p:nvPr>
            <p:ph idx="1"/>
          </p:nvPr>
        </p:nvSpPr>
        <p:spPr>
          <a:xfrm>
            <a:off x="680321" y="2336872"/>
            <a:ext cx="9613861" cy="4106457"/>
          </a:xfrm>
        </p:spPr>
        <p:txBody>
          <a:bodyPr>
            <a:normAutofit/>
          </a:bodyPr>
          <a:lstStyle/>
          <a:p>
            <a:r>
              <a:rPr lang="en-GB" dirty="0"/>
              <a:t>Specific information is being tailored for residential or non-residential developments (and the revised TPMR facility will remain compatible for existing pre-2023 SAM sites).</a:t>
            </a:r>
          </a:p>
          <a:p>
            <a:r>
              <a:rPr lang="en-GB" dirty="0"/>
              <a:t>All automated commentary has been fully reviewed and expanded.</a:t>
            </a:r>
          </a:p>
          <a:p>
            <a:r>
              <a:rPr lang="en-GB" dirty="0"/>
              <a:t>Additional development and travel plan information is being added to enhance the reports.</a:t>
            </a:r>
          </a:p>
          <a:p>
            <a:r>
              <a:rPr lang="en-GB" dirty="0"/>
              <a:t>A new Travel Plan Implementation sub-section will be included in the feature and the subsequent report.</a:t>
            </a:r>
          </a:p>
          <a:p>
            <a:r>
              <a:rPr lang="en-GB" dirty="0"/>
              <a:t>To be followed by a consultation exercise with selected users for potential further improvement.</a:t>
            </a:r>
          </a:p>
        </p:txBody>
      </p:sp>
      <p:pic>
        <p:nvPicPr>
          <p:cNvPr id="4" name="Picture 3">
            <a:extLst>
              <a:ext uri="{FF2B5EF4-FFF2-40B4-BE49-F238E27FC236}">
                <a16:creationId xmlns:a16="http://schemas.microsoft.com/office/drawing/2014/main" id="{24BE1DBF-8C93-4655-B42F-D8B3BEAE4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3917" y="81740"/>
            <a:ext cx="1138695" cy="1354424"/>
          </a:xfrm>
          <a:prstGeom prst="rect">
            <a:avLst/>
          </a:prstGeom>
        </p:spPr>
      </p:pic>
    </p:spTree>
    <p:extLst>
      <p:ext uri="{BB962C8B-B14F-4D97-AF65-F5344CB8AC3E}">
        <p14:creationId xmlns:p14="http://schemas.microsoft.com/office/powerpoint/2010/main" val="366305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DOES A SAM SURVEY CONSIST OF?</a:t>
            </a:r>
            <a:endParaRPr lang="en-US" dirty="0"/>
          </a:p>
        </p:txBody>
      </p:sp>
      <p:sp>
        <p:nvSpPr>
          <p:cNvPr id="3" name="Content Placeholder 2"/>
          <p:cNvSpPr>
            <a:spLocks noGrp="1"/>
          </p:cNvSpPr>
          <p:nvPr>
            <p:ph idx="1"/>
          </p:nvPr>
        </p:nvSpPr>
        <p:spPr>
          <a:xfrm>
            <a:off x="680321" y="2336872"/>
            <a:ext cx="9613861" cy="4106457"/>
          </a:xfrm>
        </p:spPr>
        <p:txBody>
          <a:bodyPr>
            <a:normAutofit/>
          </a:bodyPr>
          <a:lstStyle/>
          <a:p>
            <a:r>
              <a:rPr lang="en-GB" dirty="0"/>
              <a:t>A SAM survey is essentially a TRICS multi-modal survey that follows our standard data collection methodology (multi-modal methodology document available via the TRICS website and within the TRICS Library module).</a:t>
            </a:r>
          </a:p>
          <a:p>
            <a:r>
              <a:rPr lang="en-GB" dirty="0"/>
              <a:t>It will (in most cases) also include an additional Travel Plan data sub-section.</a:t>
            </a:r>
          </a:p>
          <a:p>
            <a:r>
              <a:rPr lang="en-GB" dirty="0"/>
              <a:t>The Travel Plan data was significantly updated for all SAM surveys being undertaken from 2023 onwards.</a:t>
            </a:r>
          </a:p>
          <a:p>
            <a:r>
              <a:rPr lang="en-GB" dirty="0"/>
              <a:t>Upon successful validation testing, clients are provided with finalised outputs plus certificates of TRICS compliance.</a:t>
            </a:r>
          </a:p>
        </p:txBody>
      </p:sp>
      <p:pic>
        <p:nvPicPr>
          <p:cNvPr id="4" name="Picture 3">
            <a:extLst>
              <a:ext uri="{FF2B5EF4-FFF2-40B4-BE49-F238E27FC236}">
                <a16:creationId xmlns:a16="http://schemas.microsoft.com/office/drawing/2014/main" id="{24BE1DBF-8C93-4655-B42F-D8B3BEAE4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3917" y="81740"/>
            <a:ext cx="1138695" cy="1354424"/>
          </a:xfrm>
          <a:prstGeom prst="rect">
            <a:avLst/>
          </a:prstGeom>
        </p:spPr>
      </p:pic>
    </p:spTree>
    <p:extLst>
      <p:ext uri="{BB962C8B-B14F-4D97-AF65-F5344CB8AC3E}">
        <p14:creationId xmlns:p14="http://schemas.microsoft.com/office/powerpoint/2010/main" val="2276758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76CB6E-5486-04B7-BDF5-66E664E7DA79}"/>
              </a:ext>
            </a:extLst>
          </p:cNvPr>
          <p:cNvPicPr>
            <a:picLocks noChangeAspect="1"/>
          </p:cNvPicPr>
          <p:nvPr/>
        </p:nvPicPr>
        <p:blipFill>
          <a:blip r:embed="rId3"/>
          <a:stretch>
            <a:fillRect/>
          </a:stretch>
        </p:blipFill>
        <p:spPr>
          <a:xfrm>
            <a:off x="0" y="-3191"/>
            <a:ext cx="12192000" cy="6861191"/>
          </a:xfrm>
          <a:prstGeom prst="rect">
            <a:avLst/>
          </a:prstGeom>
        </p:spPr>
      </p:pic>
    </p:spTree>
    <p:extLst>
      <p:ext uri="{BB962C8B-B14F-4D97-AF65-F5344CB8AC3E}">
        <p14:creationId xmlns:p14="http://schemas.microsoft.com/office/powerpoint/2010/main" val="2090321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EXAMPLE OF PLANNING CONDITION TEXT FOR TRAVEL PLANS: SURREY COUNTY COUNCIL</a:t>
            </a:r>
            <a:endParaRPr lang="en-US" dirty="0"/>
          </a:p>
        </p:txBody>
      </p:sp>
      <p:sp>
        <p:nvSpPr>
          <p:cNvPr id="3" name="Content Placeholder 2"/>
          <p:cNvSpPr>
            <a:spLocks noGrp="1"/>
          </p:cNvSpPr>
          <p:nvPr>
            <p:ph idx="1"/>
          </p:nvPr>
        </p:nvSpPr>
        <p:spPr>
          <a:xfrm>
            <a:off x="680321" y="2336872"/>
            <a:ext cx="9613861" cy="4095825"/>
          </a:xfrm>
        </p:spPr>
        <p:txBody>
          <a:bodyPr>
            <a:normAutofit lnSpcReduction="10000"/>
          </a:bodyPr>
          <a:lstStyle/>
          <a:p>
            <a:pPr marL="0" indent="0" algn="l">
              <a:buNone/>
            </a:pPr>
            <a:r>
              <a:rPr lang="en-GB" b="0" i="1" dirty="0">
                <a:effectLst/>
              </a:rPr>
              <a:t>“Prior to the occupation of the development a Travel Plan shall be submitted for the written approval of the Local Planning Authority in accordance with the sustainable development aims and objectives of the National Planning Policy Framework, Surrey County Council’s “Travel Plans Good Practice Guide”, and in general accordance with the 'Heads of Travel Plan' document (if appropriate, specify).</a:t>
            </a:r>
            <a:endParaRPr lang="en-GB" b="0" i="0" dirty="0">
              <a:effectLst/>
            </a:endParaRPr>
          </a:p>
          <a:p>
            <a:pPr marL="0" indent="0" algn="l">
              <a:buNone/>
            </a:pPr>
            <a:r>
              <a:rPr lang="en-GB" b="0" i="1" dirty="0">
                <a:effectLst/>
              </a:rPr>
              <a:t>And then the approved Travel Plan shall be implemented (trigger point to be added on site specific basis) and for each and every subsequent occupation of the development, thereafter maintain and develop the Travel Plan to the satisfaction of the Local Planning Authority.”</a:t>
            </a:r>
            <a:endParaRPr lang="en-GB" b="0" i="0" dirty="0">
              <a:effectLst/>
            </a:endParaRPr>
          </a:p>
          <a:p>
            <a:pPr marL="0" indent="0">
              <a:buNone/>
            </a:pPr>
            <a:endParaRPr lang="en-GB" dirty="0"/>
          </a:p>
        </p:txBody>
      </p:sp>
      <p:pic>
        <p:nvPicPr>
          <p:cNvPr id="4" name="Picture 3">
            <a:extLst>
              <a:ext uri="{FF2B5EF4-FFF2-40B4-BE49-F238E27FC236}">
                <a16:creationId xmlns:a16="http://schemas.microsoft.com/office/drawing/2014/main" id="{24BE1DBF-8C93-4655-B42F-D8B3BEAE4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3917" y="81740"/>
            <a:ext cx="1138695" cy="1354424"/>
          </a:xfrm>
          <a:prstGeom prst="rect">
            <a:avLst/>
          </a:prstGeom>
        </p:spPr>
      </p:pic>
    </p:spTree>
    <p:extLst>
      <p:ext uri="{BB962C8B-B14F-4D97-AF65-F5344CB8AC3E}">
        <p14:creationId xmlns:p14="http://schemas.microsoft.com/office/powerpoint/2010/main" val="2064926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EXAMPLE OF TEXT INSTRUCTING A SAM SURVEY: SURREY COUNTY COUNCIL</a:t>
            </a:r>
            <a:endParaRPr lang="en-US" dirty="0"/>
          </a:p>
        </p:txBody>
      </p:sp>
      <p:sp>
        <p:nvSpPr>
          <p:cNvPr id="3" name="Content Placeholder 2"/>
          <p:cNvSpPr>
            <a:spLocks noGrp="1"/>
          </p:cNvSpPr>
          <p:nvPr>
            <p:ph idx="1"/>
          </p:nvPr>
        </p:nvSpPr>
        <p:spPr>
          <a:xfrm>
            <a:off x="680321" y="2336872"/>
            <a:ext cx="9613861" cy="4095825"/>
          </a:xfrm>
        </p:spPr>
        <p:txBody>
          <a:bodyPr>
            <a:normAutofit/>
          </a:bodyPr>
          <a:lstStyle/>
          <a:p>
            <a:pPr marL="0" indent="0">
              <a:buNone/>
            </a:pPr>
            <a:r>
              <a:rPr lang="en-GB" b="0" i="1" dirty="0">
                <a:effectLst/>
              </a:rPr>
              <a:t>“The Developer would be expected to instruct an independent transportation data collection company to undertake the monitoring survey. This survey must conform to a TRICS® Multi-Modal Survey format consistent with the UK Standard for Measuring Travel Plan Impacts as approved by the Highway Authority. To ensure that the survey represents typical travel patterns, the organisation taking ownership of the travel plan will need to agree to being surveyed only within a specified annual quarter period but with no further notice of the precise survey dates. The Developer would be expected to fund the survey validation and data entry costs.”</a:t>
            </a:r>
            <a:endParaRPr lang="en-GB" dirty="0"/>
          </a:p>
        </p:txBody>
      </p:sp>
      <p:pic>
        <p:nvPicPr>
          <p:cNvPr id="4" name="Picture 3">
            <a:extLst>
              <a:ext uri="{FF2B5EF4-FFF2-40B4-BE49-F238E27FC236}">
                <a16:creationId xmlns:a16="http://schemas.microsoft.com/office/drawing/2014/main" id="{24BE1DBF-8C93-4655-B42F-D8B3BEAE4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3917" y="81740"/>
            <a:ext cx="1138695" cy="1354424"/>
          </a:xfrm>
          <a:prstGeom prst="rect">
            <a:avLst/>
          </a:prstGeom>
        </p:spPr>
      </p:pic>
    </p:spTree>
    <p:extLst>
      <p:ext uri="{BB962C8B-B14F-4D97-AF65-F5344CB8AC3E}">
        <p14:creationId xmlns:p14="http://schemas.microsoft.com/office/powerpoint/2010/main" val="997231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SAM COMMISSIONING PROCESS</a:t>
            </a:r>
            <a:endParaRPr lang="en-US" dirty="0"/>
          </a:p>
        </p:txBody>
      </p:sp>
      <p:sp>
        <p:nvSpPr>
          <p:cNvPr id="3" name="Content Placeholder 2"/>
          <p:cNvSpPr>
            <a:spLocks noGrp="1"/>
          </p:cNvSpPr>
          <p:nvPr>
            <p:ph idx="1"/>
          </p:nvPr>
        </p:nvSpPr>
        <p:spPr>
          <a:xfrm>
            <a:off x="680321" y="2336872"/>
            <a:ext cx="9613861" cy="4106457"/>
          </a:xfrm>
        </p:spPr>
        <p:txBody>
          <a:bodyPr>
            <a:normAutofit/>
          </a:bodyPr>
          <a:lstStyle/>
          <a:p>
            <a:r>
              <a:rPr lang="en-GB" sz="2400" dirty="0"/>
              <a:t>A client contacts TRICS with initial information and requests a survey within a specified survey window (Spring or Autumn).</a:t>
            </a:r>
          </a:p>
          <a:p>
            <a:r>
              <a:rPr lang="en-GB" dirty="0"/>
              <a:t>A</a:t>
            </a:r>
            <a:r>
              <a:rPr lang="en-GB" sz="2400" dirty="0"/>
              <a:t> TRICS Survey Agreement is then forwarded to the client to be signed and returned with a PO for the fixed site visit fee.</a:t>
            </a:r>
          </a:p>
          <a:p>
            <a:r>
              <a:rPr lang="en-GB" dirty="0"/>
              <a:t>The site visit then takes place.</a:t>
            </a:r>
            <a:endParaRPr lang="en-GB" sz="2400" dirty="0"/>
          </a:p>
          <a:p>
            <a:r>
              <a:rPr lang="en-GB" dirty="0"/>
              <a:t>Following the site visit a detailed TRICS survey specification is written.</a:t>
            </a:r>
            <a:endParaRPr lang="en-GB" sz="2400" dirty="0"/>
          </a:p>
          <a:p>
            <a:r>
              <a:rPr lang="en-GB" dirty="0"/>
              <a:t>TRICS provides the final q</a:t>
            </a:r>
            <a:r>
              <a:rPr lang="en-GB" sz="2400" dirty="0"/>
              <a:t>uote to the client for all work associated with the survey.</a:t>
            </a:r>
          </a:p>
          <a:p>
            <a:endParaRPr lang="en-GB" dirty="0"/>
          </a:p>
        </p:txBody>
      </p:sp>
      <p:pic>
        <p:nvPicPr>
          <p:cNvPr id="4" name="Picture 3">
            <a:extLst>
              <a:ext uri="{FF2B5EF4-FFF2-40B4-BE49-F238E27FC236}">
                <a16:creationId xmlns:a16="http://schemas.microsoft.com/office/drawing/2014/main" id="{24BE1DBF-8C93-4655-B42F-D8B3BEAE4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3917" y="81740"/>
            <a:ext cx="1138695" cy="1354424"/>
          </a:xfrm>
          <a:prstGeom prst="rect">
            <a:avLst/>
          </a:prstGeom>
        </p:spPr>
      </p:pic>
    </p:spTree>
    <p:extLst>
      <p:ext uri="{BB962C8B-B14F-4D97-AF65-F5344CB8AC3E}">
        <p14:creationId xmlns:p14="http://schemas.microsoft.com/office/powerpoint/2010/main" val="2868976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SAM COMMISSIONING PROCESS</a:t>
            </a:r>
            <a:endParaRPr lang="en-US" dirty="0"/>
          </a:p>
        </p:txBody>
      </p:sp>
      <p:sp>
        <p:nvSpPr>
          <p:cNvPr id="3" name="Content Placeholder 2"/>
          <p:cNvSpPr>
            <a:spLocks noGrp="1"/>
          </p:cNvSpPr>
          <p:nvPr>
            <p:ph idx="1"/>
          </p:nvPr>
        </p:nvSpPr>
        <p:spPr>
          <a:xfrm>
            <a:off x="680321" y="2336872"/>
            <a:ext cx="9613861" cy="4106457"/>
          </a:xfrm>
        </p:spPr>
        <p:txBody>
          <a:bodyPr>
            <a:normAutofit lnSpcReduction="10000"/>
          </a:bodyPr>
          <a:lstStyle/>
          <a:p>
            <a:r>
              <a:rPr lang="en-GB" sz="2400" dirty="0"/>
              <a:t>Upon receipt of a PO for the final quote, the client is put in touch with the</a:t>
            </a:r>
            <a:r>
              <a:rPr lang="en-GB" dirty="0"/>
              <a:t> </a:t>
            </a:r>
            <a:r>
              <a:rPr lang="en-GB" sz="2400" dirty="0"/>
              <a:t>data collection contractor.</a:t>
            </a:r>
          </a:p>
          <a:p>
            <a:r>
              <a:rPr lang="en-GB" sz="2400" dirty="0"/>
              <a:t>The survey date is agreed, and the contractor works with the client to obtain the necessary supporting site information.</a:t>
            </a:r>
          </a:p>
          <a:p>
            <a:r>
              <a:rPr lang="en-GB" dirty="0"/>
              <a:t>The survey is undertaken.</a:t>
            </a:r>
            <a:endParaRPr lang="en-GB" sz="2400" dirty="0"/>
          </a:p>
          <a:p>
            <a:r>
              <a:rPr lang="en-GB" sz="2400" dirty="0"/>
              <a:t>Post-survey data processing is then undertaken by the contractor.</a:t>
            </a:r>
          </a:p>
          <a:p>
            <a:r>
              <a:rPr lang="en-GB" sz="2400" dirty="0"/>
              <a:t>The TRICS data collection form is then supplied to TRICS for input and validation testing.</a:t>
            </a:r>
          </a:p>
          <a:p>
            <a:r>
              <a:rPr lang="en-GB" sz="2400" dirty="0"/>
              <a:t>After successful testing, final TRICS outputs and the Certificate of TRICS Compliance are sent to the client, and the client is invoiced.</a:t>
            </a:r>
            <a:endParaRPr lang="en-GB" dirty="0"/>
          </a:p>
        </p:txBody>
      </p:sp>
      <p:pic>
        <p:nvPicPr>
          <p:cNvPr id="4" name="Picture 3">
            <a:extLst>
              <a:ext uri="{FF2B5EF4-FFF2-40B4-BE49-F238E27FC236}">
                <a16:creationId xmlns:a16="http://schemas.microsoft.com/office/drawing/2014/main" id="{24BE1DBF-8C93-4655-B42F-D8B3BEAE4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3917" y="81740"/>
            <a:ext cx="1138695" cy="1354424"/>
          </a:xfrm>
          <a:prstGeom prst="rect">
            <a:avLst/>
          </a:prstGeom>
        </p:spPr>
      </p:pic>
    </p:spTree>
    <p:extLst>
      <p:ext uri="{BB962C8B-B14F-4D97-AF65-F5344CB8AC3E}">
        <p14:creationId xmlns:p14="http://schemas.microsoft.com/office/powerpoint/2010/main" val="1535880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SAM SURVEYS COMMISSIONED FROM 2019</a:t>
            </a:r>
            <a:endParaRPr lang="en-US" dirty="0"/>
          </a:p>
        </p:txBody>
      </p:sp>
      <p:sp>
        <p:nvSpPr>
          <p:cNvPr id="3" name="Content Placeholder 2"/>
          <p:cNvSpPr>
            <a:spLocks noGrp="1"/>
          </p:cNvSpPr>
          <p:nvPr>
            <p:ph idx="1"/>
          </p:nvPr>
        </p:nvSpPr>
        <p:spPr>
          <a:xfrm>
            <a:off x="680321" y="5592726"/>
            <a:ext cx="9613861" cy="850603"/>
          </a:xfrm>
        </p:spPr>
        <p:txBody>
          <a:bodyPr>
            <a:normAutofit fontScale="92500"/>
          </a:bodyPr>
          <a:lstStyle/>
          <a:p>
            <a:pPr marL="0" indent="0">
              <a:buNone/>
            </a:pPr>
            <a:r>
              <a:rPr lang="en-GB" dirty="0"/>
              <a:t>* 2023 figures are in progress as at 15/06/2023 (very likely several more to be added) and based on surveys at various stages of commission.</a:t>
            </a:r>
          </a:p>
        </p:txBody>
      </p:sp>
      <p:pic>
        <p:nvPicPr>
          <p:cNvPr id="4" name="Picture 3">
            <a:extLst>
              <a:ext uri="{FF2B5EF4-FFF2-40B4-BE49-F238E27FC236}">
                <a16:creationId xmlns:a16="http://schemas.microsoft.com/office/drawing/2014/main" id="{24BE1DBF-8C93-4655-B42F-D8B3BEAE4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3917" y="81740"/>
            <a:ext cx="1138695" cy="1354424"/>
          </a:xfrm>
          <a:prstGeom prst="rect">
            <a:avLst/>
          </a:prstGeom>
        </p:spPr>
      </p:pic>
      <p:pic>
        <p:nvPicPr>
          <p:cNvPr id="5" name="Picture 4">
            <a:extLst>
              <a:ext uri="{FF2B5EF4-FFF2-40B4-BE49-F238E27FC236}">
                <a16:creationId xmlns:a16="http://schemas.microsoft.com/office/drawing/2014/main" id="{4871E193-44E2-D158-691B-CBABEDA74735}"/>
              </a:ext>
            </a:extLst>
          </p:cNvPr>
          <p:cNvPicPr>
            <a:picLocks noChangeAspect="1"/>
          </p:cNvPicPr>
          <p:nvPr/>
        </p:nvPicPr>
        <p:blipFill>
          <a:blip r:embed="rId4"/>
          <a:stretch>
            <a:fillRect/>
          </a:stretch>
        </p:blipFill>
        <p:spPr>
          <a:xfrm>
            <a:off x="680320" y="2266949"/>
            <a:ext cx="5190449" cy="3155655"/>
          </a:xfrm>
          <a:prstGeom prst="rect">
            <a:avLst/>
          </a:prstGeom>
        </p:spPr>
      </p:pic>
    </p:spTree>
    <p:extLst>
      <p:ext uri="{BB962C8B-B14F-4D97-AF65-F5344CB8AC3E}">
        <p14:creationId xmlns:p14="http://schemas.microsoft.com/office/powerpoint/2010/main" val="3481452151"/>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0294d5e-4e3d-4b1c-9473-73456619eb66">
      <Terms xmlns="http://schemas.microsoft.com/office/infopath/2007/PartnerControls"/>
    </lcf76f155ced4ddcb4097134ff3c332f>
    <TaxCatchAll xmlns="6b2095e5-45cc-46a0-a5ff-7534f9b29bc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D2390692805034AA4ADB81C75174623" ma:contentTypeVersion="16" ma:contentTypeDescription="Create a new document." ma:contentTypeScope="" ma:versionID="ead28d4744be094844f936a473f5cb10">
  <xsd:schema xmlns:xsd="http://www.w3.org/2001/XMLSchema" xmlns:xs="http://www.w3.org/2001/XMLSchema" xmlns:p="http://schemas.microsoft.com/office/2006/metadata/properties" xmlns:ns2="6b2095e5-45cc-46a0-a5ff-7534f9b29bc9" xmlns:ns3="d0294d5e-4e3d-4b1c-9473-73456619eb66" targetNamespace="http://schemas.microsoft.com/office/2006/metadata/properties" ma:root="true" ma:fieldsID="438d7176f658b9b9c9b71172c6b79011" ns2:_="" ns3:_="">
    <xsd:import namespace="6b2095e5-45cc-46a0-a5ff-7534f9b29bc9"/>
    <xsd:import namespace="d0294d5e-4e3d-4b1c-9473-73456619eb6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2095e5-45cc-46a0-a5ff-7534f9b29bc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f7766b4-679a-457b-8a3c-3aec6dc9c4e0}" ma:internalName="TaxCatchAll" ma:showField="CatchAllData" ma:web="6b2095e5-45cc-46a0-a5ff-7534f9b29bc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0294d5e-4e3d-4b1c-9473-73456619eb6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66faa66-7f10-41dd-a080-a00b07d37b9b"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7F1CFE-0BD7-4A25-8E09-6A6F1FEC8EE1}">
  <ds:schemaRefs>
    <ds:schemaRef ds:uri="http://schemas.microsoft.com/office/2006/metadata/properties"/>
    <ds:schemaRef ds:uri="http://schemas.microsoft.com/office/infopath/2007/PartnerControls"/>
    <ds:schemaRef ds:uri="d0294d5e-4e3d-4b1c-9473-73456619eb66"/>
    <ds:schemaRef ds:uri="6b2095e5-45cc-46a0-a5ff-7534f9b29bc9"/>
  </ds:schemaRefs>
</ds:datastoreItem>
</file>

<file path=customXml/itemProps2.xml><?xml version="1.0" encoding="utf-8"?>
<ds:datastoreItem xmlns:ds="http://schemas.openxmlformats.org/officeDocument/2006/customXml" ds:itemID="{1318E06C-B205-45F1-93AB-D2BAB84C0C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2095e5-45cc-46a0-a5ff-7534f9b29bc9"/>
    <ds:schemaRef ds:uri="d0294d5e-4e3d-4b1c-9473-73456619eb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6419AEA-2C63-4B93-915B-B7CCCC9702A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TM04033917[[fn=Berlin]]</Template>
  <TotalTime>2415</TotalTime>
  <Words>4377</Words>
  <Application>Microsoft Office PowerPoint</Application>
  <PresentationFormat>Widescreen</PresentationFormat>
  <Paragraphs>110</Paragraphs>
  <Slides>25</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Trebuchet MS</vt:lpstr>
      <vt:lpstr>Berlin</vt:lpstr>
      <vt:lpstr>TRICS SAM SURVEYS AND TRAVEL PLAN MONITORING</vt:lpstr>
      <vt:lpstr>WHAT ARE SAM SURVEYS?</vt:lpstr>
      <vt:lpstr>WHAT DOES A SAM SURVEY CONSIST OF?</vt:lpstr>
      <vt:lpstr>PowerPoint Presentation</vt:lpstr>
      <vt:lpstr>EXAMPLE OF PLANNING CONDITION TEXT FOR TRAVEL PLANS: SURREY COUNTY COUNCIL</vt:lpstr>
      <vt:lpstr>EXAMPLE OF TEXT INSTRUCTING A SAM SURVEY: SURREY COUNTY COUNCIL</vt:lpstr>
      <vt:lpstr>THE SAM COMMISSIONING PROCESS</vt:lpstr>
      <vt:lpstr>THE SAM COMMISSIONING PROCESS</vt:lpstr>
      <vt:lpstr>SAM SURVEYS COMMISSIONED FROM 2019</vt:lpstr>
      <vt:lpstr>SAM SURVEYS IN 2023 (IN PROGRESS) *</vt:lpstr>
      <vt:lpstr>SAM SURVEY HIGHLIGHTS IN 2023: WEMBLEY PARK ESTATE</vt:lpstr>
      <vt:lpstr>SAM SURVEY HIGHLIGHTS IN 2023: WESTFIELD IN SHEPHERD’S BUSH</vt:lpstr>
      <vt:lpstr>UPDATED TRAVEL PLAN DATA SECTION IN 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TRICS TRAVEL PLAN MONITORING REPORT FACILITY (TPMR)</vt:lpstr>
      <vt:lpstr>TPMR FACILITY: ACCESSIBLE FROM WITHIN INDIVIDUAL SAM SITES IN TRICS</vt:lpstr>
      <vt:lpstr>TPMR UPDATE: SEPTEMBER 2023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 Surveys and Travel Plan Monitoring</dc:title>
  <dc:creator>Ian</dc:creator>
  <cp:lastModifiedBy>Ian Coles | TRICS</cp:lastModifiedBy>
  <cp:revision>141</cp:revision>
  <dcterms:created xsi:type="dcterms:W3CDTF">2016-11-21T13:17:53Z</dcterms:created>
  <dcterms:modified xsi:type="dcterms:W3CDTF">2023-06-15T08:47:14Z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0x0101001D2390692805034AA4ADB81C75174623</vt:lpwstr>
  </property>
  <property fmtid="{D5CDD505-2E9C-101B-9397-08002B2CF9AE}" pid="3" name="MediaServiceImageTags">
    <vt:lpwstr/>
  </property>
</Properties>
</file>